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y="10287000" cx="18288000"/>
  <p:notesSz cx="6858000" cy="9144000"/>
  <p:embeddedFontLst>
    <p:embeddedFont>
      <p:font typeface="Lobster"/>
      <p:regular r:id="rId18"/>
    </p:embeddedFont>
    <p:embeddedFont>
      <p:font typeface="Fascinate"/>
      <p:regular r:id="rId19"/>
    </p:embeddedFont>
    <p:embeddedFont>
      <p:font typeface="DM Sans"/>
      <p:regular r:id="rId20"/>
      <p:bold r:id="rId21"/>
      <p:italic r:id="rId22"/>
      <p:boldItalic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DMSans-regular.fntdata"/><Relationship Id="rId11" Type="http://schemas.openxmlformats.org/officeDocument/2006/relationships/slide" Target="slides/slide6.xml"/><Relationship Id="rId22" Type="http://schemas.openxmlformats.org/officeDocument/2006/relationships/font" Target="fonts/DMSans-italic.fntdata"/><Relationship Id="rId10" Type="http://schemas.openxmlformats.org/officeDocument/2006/relationships/slide" Target="slides/slide5.xml"/><Relationship Id="rId21" Type="http://schemas.openxmlformats.org/officeDocument/2006/relationships/font" Target="fonts/DMSans-bold.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DMSans-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Fascinate-regular.fntdata"/><Relationship Id="rId6" Type="http://schemas.openxmlformats.org/officeDocument/2006/relationships/slide" Target="slides/slide1.xml"/><Relationship Id="rId18" Type="http://schemas.openxmlformats.org/officeDocument/2006/relationships/font" Target="fonts/Lobster-regular.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3f9fb215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Highest rated film between 2020 and 2023 actually had the lowest budget and the lowest rated film had a budget of 125 million</a:t>
            </a:r>
            <a:endParaRPr/>
          </a:p>
        </p:txBody>
      </p:sp>
      <p:sp>
        <p:nvSpPr>
          <p:cNvPr id="178" name="Google Shape;178;g33f9fb21587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3efb8c2781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g33efb8c2781_0_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3efb8c278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g33efb8c2781_0_8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g33efb8c2781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g33efb8c2781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33efb8c2781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g33efb8c2781_0_10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Which actors have the largest count of IMDb movies? De Niro has the most amount of top 1000 movies, but DiCaprio has the highest ratings out of his top 1000 movies</a:t>
            </a:r>
            <a:endParaRPr/>
          </a:p>
        </p:txBody>
      </p:sp>
      <p:sp>
        <p:nvSpPr>
          <p:cNvPr id="118" name="Google Shape;11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p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33f9fb2158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g33f9fb21587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9.png"/><Relationship Id="rId4" Type="http://schemas.openxmlformats.org/officeDocument/2006/relationships/image" Target="../media/image28.png"/><Relationship Id="rId5" Type="http://schemas.openxmlformats.org/officeDocument/2006/relationships/image" Target="../media/image37.png"/><Relationship Id="rId6" Type="http://schemas.openxmlformats.org/officeDocument/2006/relationships/image" Target="../media/image3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31.png"/><Relationship Id="rId5"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32.png"/><Relationship Id="rId6"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23.png"/><Relationship Id="rId5" Type="http://schemas.openxmlformats.org/officeDocument/2006/relationships/image" Target="../media/image6.png"/><Relationship Id="rId6" Type="http://schemas.openxmlformats.org/officeDocument/2006/relationships/image" Target="../media/image33.png"/></Relationships>
</file>

<file path=ppt/slides/_rels/slide5.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image" Target="../media/image18.png"/><Relationship Id="rId13" Type="http://schemas.openxmlformats.org/officeDocument/2006/relationships/image" Target="../media/image10.png"/><Relationship Id="rId12"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4.png"/><Relationship Id="rId9" Type="http://schemas.openxmlformats.org/officeDocument/2006/relationships/image" Target="../media/image26.png"/><Relationship Id="rId14" Type="http://schemas.openxmlformats.org/officeDocument/2006/relationships/image" Target="../media/image7.png"/><Relationship Id="rId5" Type="http://schemas.openxmlformats.org/officeDocument/2006/relationships/image" Target="../media/image21.png"/><Relationship Id="rId6" Type="http://schemas.openxmlformats.org/officeDocument/2006/relationships/image" Target="../media/image13.png"/><Relationship Id="rId7" Type="http://schemas.openxmlformats.org/officeDocument/2006/relationships/image" Target="../media/image11.png"/><Relationship Id="rId8"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image" Target="../media/image24.png"/><Relationship Id="rId6" Type="http://schemas.openxmlformats.org/officeDocument/2006/relationships/image" Target="../media/image30.png"/><Relationship Id="rId7" Type="http://schemas.openxmlformats.org/officeDocument/2006/relationships/image" Target="../media/image29.png"/><Relationship Id="rId8" Type="http://schemas.openxmlformats.org/officeDocument/2006/relationships/image" Target="../media/image1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image" Target="../media/image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9.png"/><Relationship Id="rId4" Type="http://schemas.openxmlformats.org/officeDocument/2006/relationships/image" Target="../media/image17.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652675" y="-195100"/>
            <a:ext cx="19593349" cy="11585722"/>
          </a:xfrm>
          <a:prstGeom prst="rect">
            <a:avLst/>
          </a:prstGeom>
          <a:noFill/>
          <a:ln>
            <a:noFill/>
          </a:ln>
        </p:spPr>
      </p:pic>
      <p:pic>
        <p:nvPicPr>
          <p:cNvPr id="85" name="Google Shape;85;p13"/>
          <p:cNvPicPr preferRelativeResize="0"/>
          <p:nvPr/>
        </p:nvPicPr>
        <p:blipFill>
          <a:blip r:embed="rId4">
            <a:alphaModFix/>
          </a:blip>
          <a:stretch>
            <a:fillRect/>
          </a:stretch>
        </p:blipFill>
        <p:spPr>
          <a:xfrm>
            <a:off x="8666813" y="8471575"/>
            <a:ext cx="9616818" cy="5125601"/>
          </a:xfrm>
          <a:prstGeom prst="rect">
            <a:avLst/>
          </a:prstGeom>
          <a:noFill/>
          <a:ln>
            <a:noFill/>
          </a:ln>
        </p:spPr>
      </p:pic>
      <p:pic>
        <p:nvPicPr>
          <p:cNvPr id="86" name="Google Shape;86;p13"/>
          <p:cNvPicPr preferRelativeResize="0"/>
          <p:nvPr/>
        </p:nvPicPr>
        <p:blipFill>
          <a:blip r:embed="rId4">
            <a:alphaModFix/>
          </a:blip>
          <a:stretch>
            <a:fillRect/>
          </a:stretch>
        </p:blipFill>
        <p:spPr>
          <a:xfrm>
            <a:off x="-481550" y="8471575"/>
            <a:ext cx="9616818" cy="5125601"/>
          </a:xfrm>
          <a:prstGeom prst="rect">
            <a:avLst/>
          </a:prstGeom>
          <a:noFill/>
          <a:ln>
            <a:noFill/>
          </a:ln>
        </p:spPr>
      </p:pic>
      <p:sp>
        <p:nvSpPr>
          <p:cNvPr id="87" name="Google Shape;87;p13"/>
          <p:cNvSpPr txBox="1"/>
          <p:nvPr/>
        </p:nvSpPr>
        <p:spPr>
          <a:xfrm>
            <a:off x="2270705" y="3339441"/>
            <a:ext cx="13746600" cy="36081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14650">
                <a:latin typeface="Fascinate"/>
                <a:ea typeface="Fascinate"/>
                <a:cs typeface="Fascinate"/>
                <a:sym typeface="Fascinate"/>
              </a:rPr>
              <a:t>Movies</a:t>
            </a:r>
            <a:r>
              <a:rPr lang="en-US" sz="14650">
                <a:latin typeface="Fascinate"/>
                <a:ea typeface="Fascinate"/>
                <a:cs typeface="Fascinate"/>
                <a:sym typeface="Fascinate"/>
              </a:rPr>
              <a:t> and TV Shows</a:t>
            </a:r>
            <a:endParaRPr/>
          </a:p>
        </p:txBody>
      </p:sp>
      <p:sp>
        <p:nvSpPr>
          <p:cNvPr id="88" name="Google Shape;88;p13"/>
          <p:cNvSpPr txBox="1"/>
          <p:nvPr/>
        </p:nvSpPr>
        <p:spPr>
          <a:xfrm>
            <a:off x="6783450" y="7241225"/>
            <a:ext cx="4721100" cy="431100"/>
          </a:xfrm>
          <a:prstGeom prst="rect">
            <a:avLst/>
          </a:prstGeom>
          <a:noFill/>
          <a:ln>
            <a:noFill/>
          </a:ln>
        </p:spPr>
        <p:txBody>
          <a:bodyPr anchorCtr="0" anchor="t" bIns="0" lIns="0" spcFirstLastPara="1" rIns="0" wrap="square" tIns="0">
            <a:spAutoFit/>
          </a:bodyPr>
          <a:lstStyle/>
          <a:p>
            <a:pPr indent="0" lvl="0" marL="0" marR="0" rtl="0" algn="ctr">
              <a:lnSpc>
                <a:spcPct val="139958"/>
              </a:lnSpc>
              <a:spcBef>
                <a:spcPts val="0"/>
              </a:spcBef>
              <a:spcAft>
                <a:spcPts val="0"/>
              </a:spcAft>
              <a:buNone/>
            </a:pPr>
            <a:r>
              <a:rPr b="1" lang="en-US" sz="2800">
                <a:latin typeface="DM Sans"/>
                <a:ea typeface="DM Sans"/>
                <a:cs typeface="DM Sans"/>
                <a:sym typeface="DM Sans"/>
              </a:rPr>
              <a:t>Group 4: Hareem and Laiba</a:t>
            </a:r>
            <a:endParaRPr b="1"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pic>
        <p:nvPicPr>
          <p:cNvPr id="180" name="Google Shape;180;p22"/>
          <p:cNvPicPr preferRelativeResize="0"/>
          <p:nvPr/>
        </p:nvPicPr>
        <p:blipFill>
          <a:blip r:embed="rId3">
            <a:alphaModFix/>
          </a:blip>
          <a:stretch>
            <a:fillRect/>
          </a:stretch>
        </p:blipFill>
        <p:spPr>
          <a:xfrm>
            <a:off x="-1509949" y="-1524325"/>
            <a:ext cx="21307899" cy="12089747"/>
          </a:xfrm>
          <a:prstGeom prst="rect">
            <a:avLst/>
          </a:prstGeom>
          <a:noFill/>
          <a:ln>
            <a:noFill/>
          </a:ln>
        </p:spPr>
      </p:pic>
      <p:sp>
        <p:nvSpPr>
          <p:cNvPr id="181" name="Google Shape;181;p22"/>
          <p:cNvSpPr txBox="1"/>
          <p:nvPr/>
        </p:nvSpPr>
        <p:spPr>
          <a:xfrm>
            <a:off x="896413" y="1169100"/>
            <a:ext cx="16495200" cy="113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6200">
                <a:solidFill>
                  <a:schemeClr val="dk1"/>
                </a:solidFill>
                <a:latin typeface="Lobster"/>
                <a:ea typeface="Lobster"/>
                <a:cs typeface="Lobster"/>
                <a:sym typeface="Lobster"/>
              </a:rPr>
              <a:t>Correlation between budget and rating?</a:t>
            </a:r>
            <a:endParaRPr sz="6200">
              <a:solidFill>
                <a:schemeClr val="dk1"/>
              </a:solidFill>
              <a:latin typeface="Lobster"/>
              <a:ea typeface="Lobster"/>
              <a:cs typeface="Lobster"/>
              <a:sym typeface="Lobster"/>
            </a:endParaRPr>
          </a:p>
        </p:txBody>
      </p:sp>
      <p:pic>
        <p:nvPicPr>
          <p:cNvPr id="182" name="Google Shape;182;p22"/>
          <p:cNvPicPr preferRelativeResize="0"/>
          <p:nvPr/>
        </p:nvPicPr>
        <p:blipFill>
          <a:blip r:embed="rId4">
            <a:alphaModFix/>
          </a:blip>
          <a:stretch>
            <a:fillRect/>
          </a:stretch>
        </p:blipFill>
        <p:spPr>
          <a:xfrm>
            <a:off x="3367088" y="2544898"/>
            <a:ext cx="11553826" cy="7138601"/>
          </a:xfrm>
          <a:prstGeom prst="rect">
            <a:avLst/>
          </a:prstGeom>
          <a:noFill/>
          <a:ln>
            <a:noFill/>
          </a:ln>
        </p:spPr>
      </p:pic>
      <p:sp>
        <p:nvSpPr>
          <p:cNvPr id="183" name="Google Shape;183;p22"/>
          <p:cNvSpPr/>
          <p:nvPr/>
        </p:nvSpPr>
        <p:spPr>
          <a:xfrm rot="2086912">
            <a:off x="4814689" y="3519623"/>
            <a:ext cx="777276" cy="348603"/>
          </a:xfrm>
          <a:prstGeom prst="leftArrow">
            <a:avLst>
              <a:gd fmla="val 50000" name="adj1"/>
              <a:gd fmla="val 50000" name="adj2"/>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84" name="Google Shape;184;p22"/>
          <p:cNvPicPr preferRelativeResize="0"/>
          <p:nvPr/>
        </p:nvPicPr>
        <p:blipFill>
          <a:blip r:embed="rId5">
            <a:alphaModFix/>
          </a:blip>
          <a:stretch>
            <a:fillRect/>
          </a:stretch>
        </p:blipFill>
        <p:spPr>
          <a:xfrm>
            <a:off x="5621825" y="3429000"/>
            <a:ext cx="1735325" cy="2571752"/>
          </a:xfrm>
          <a:prstGeom prst="rect">
            <a:avLst/>
          </a:prstGeom>
          <a:noFill/>
          <a:ln>
            <a:noFill/>
          </a:ln>
        </p:spPr>
      </p:pic>
      <p:sp>
        <p:nvSpPr>
          <p:cNvPr id="185" name="Google Shape;185;p22"/>
          <p:cNvSpPr txBox="1"/>
          <p:nvPr/>
        </p:nvSpPr>
        <p:spPr>
          <a:xfrm>
            <a:off x="6853775" y="3623050"/>
            <a:ext cx="3762300" cy="73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Lobster"/>
                <a:ea typeface="Lobster"/>
                <a:cs typeface="Lobster"/>
                <a:sym typeface="Lobster"/>
              </a:rPr>
              <a:t>budget: $12.5 million</a:t>
            </a:r>
            <a:endParaRPr sz="3000">
              <a:solidFill>
                <a:schemeClr val="dk1"/>
              </a:solidFill>
              <a:latin typeface="Lobster"/>
              <a:ea typeface="Lobster"/>
              <a:cs typeface="Lobster"/>
              <a:sym typeface="Lobster"/>
            </a:endParaRPr>
          </a:p>
        </p:txBody>
      </p:sp>
      <p:sp>
        <p:nvSpPr>
          <p:cNvPr id="186" name="Google Shape;186;p22"/>
          <p:cNvSpPr/>
          <p:nvPr/>
        </p:nvSpPr>
        <p:spPr>
          <a:xfrm rot="-2898551">
            <a:off x="9405945" y="7969705"/>
            <a:ext cx="797461" cy="407787"/>
          </a:xfrm>
          <a:prstGeom prst="leftArrow">
            <a:avLst>
              <a:gd fmla="val 50000" name="adj1"/>
              <a:gd fmla="val 50000" name="adj2"/>
            </a:avLst>
          </a:prstGeom>
          <a:solidFill>
            <a:srgbClr val="C9DAF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187" name="Google Shape;187;p22"/>
          <p:cNvPicPr preferRelativeResize="0"/>
          <p:nvPr/>
        </p:nvPicPr>
        <p:blipFill>
          <a:blip r:embed="rId6">
            <a:alphaModFix/>
          </a:blip>
          <a:stretch>
            <a:fillRect/>
          </a:stretch>
        </p:blipFill>
        <p:spPr>
          <a:xfrm>
            <a:off x="10222275" y="5598788"/>
            <a:ext cx="1833350" cy="2750026"/>
          </a:xfrm>
          <a:prstGeom prst="rect">
            <a:avLst/>
          </a:prstGeom>
          <a:noFill/>
          <a:ln>
            <a:noFill/>
          </a:ln>
        </p:spPr>
      </p:pic>
      <p:sp>
        <p:nvSpPr>
          <p:cNvPr id="188" name="Google Shape;188;p22"/>
          <p:cNvSpPr txBox="1"/>
          <p:nvPr/>
        </p:nvSpPr>
        <p:spPr>
          <a:xfrm>
            <a:off x="12055625" y="6196925"/>
            <a:ext cx="3260100" cy="7377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000">
                <a:solidFill>
                  <a:schemeClr val="dk1"/>
                </a:solidFill>
                <a:latin typeface="Lobster"/>
                <a:ea typeface="Lobster"/>
                <a:cs typeface="Lobster"/>
                <a:sym typeface="Lobster"/>
              </a:rPr>
              <a:t>budget: $125 million</a:t>
            </a:r>
            <a:endParaRPr sz="3000">
              <a:solidFill>
                <a:schemeClr val="dk1"/>
              </a:solidFill>
              <a:latin typeface="Lobster"/>
              <a:ea typeface="Lobster"/>
              <a:cs typeface="Lobster"/>
              <a:sym typeface="Lobs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id="193" name="Google Shape;193;p23"/>
          <p:cNvPicPr preferRelativeResize="0"/>
          <p:nvPr/>
        </p:nvPicPr>
        <p:blipFill>
          <a:blip r:embed="rId3">
            <a:alphaModFix/>
          </a:blip>
          <a:stretch>
            <a:fillRect/>
          </a:stretch>
        </p:blipFill>
        <p:spPr>
          <a:xfrm>
            <a:off x="-2575349" y="-1331875"/>
            <a:ext cx="23438700" cy="13859511"/>
          </a:xfrm>
          <a:prstGeom prst="rect">
            <a:avLst/>
          </a:prstGeom>
          <a:noFill/>
          <a:ln>
            <a:noFill/>
          </a:ln>
        </p:spPr>
      </p:pic>
      <p:sp>
        <p:nvSpPr>
          <p:cNvPr id="194" name="Google Shape;194;p23"/>
          <p:cNvSpPr txBox="1"/>
          <p:nvPr/>
        </p:nvSpPr>
        <p:spPr>
          <a:xfrm>
            <a:off x="1590441" y="3307419"/>
            <a:ext cx="15107100" cy="1804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14650">
                <a:latin typeface="Fascinate"/>
                <a:ea typeface="Fascinate"/>
                <a:cs typeface="Fascinate"/>
                <a:sym typeface="Fascinate"/>
              </a:rPr>
              <a:t>SHINY APP</a:t>
            </a:r>
            <a:endParaRPr/>
          </a:p>
        </p:txBody>
      </p:sp>
      <p:sp>
        <p:nvSpPr>
          <p:cNvPr id="195" name="Google Shape;195;p23"/>
          <p:cNvSpPr txBox="1"/>
          <p:nvPr/>
        </p:nvSpPr>
        <p:spPr>
          <a:xfrm>
            <a:off x="5474409" y="5768016"/>
            <a:ext cx="7339200" cy="554100"/>
          </a:xfrm>
          <a:prstGeom prst="rect">
            <a:avLst/>
          </a:prstGeom>
          <a:noFill/>
          <a:ln>
            <a:noFill/>
          </a:ln>
        </p:spPr>
        <p:txBody>
          <a:bodyPr anchorCtr="0" anchor="t" bIns="0" lIns="0" spcFirstLastPara="1" rIns="0" wrap="square" tIns="0">
            <a:spAutoFit/>
          </a:bodyPr>
          <a:lstStyle/>
          <a:p>
            <a:pPr indent="0" lvl="0" marL="0" marR="0" rtl="0" algn="ctr">
              <a:lnSpc>
                <a:spcPct val="140018"/>
              </a:lnSpc>
              <a:spcBef>
                <a:spcPts val="0"/>
              </a:spcBef>
              <a:spcAft>
                <a:spcPts val="0"/>
              </a:spcAft>
              <a:buNone/>
            </a:pPr>
            <a:r>
              <a:rPr lang="en-US" sz="3600">
                <a:latin typeface="DM Sans"/>
                <a:ea typeface="DM Sans"/>
                <a:cs typeface="DM Sans"/>
                <a:sym typeface="DM Sans"/>
              </a:rPr>
              <a:t>Find your next Netflix movie!</a:t>
            </a:r>
            <a:endParaRPr sz="3600"/>
          </a:p>
        </p:txBody>
      </p:sp>
      <p:pic>
        <p:nvPicPr>
          <p:cNvPr id="196" name="Google Shape;196;p23"/>
          <p:cNvPicPr preferRelativeResize="0"/>
          <p:nvPr/>
        </p:nvPicPr>
        <p:blipFill>
          <a:blip r:embed="rId4">
            <a:alphaModFix/>
          </a:blip>
          <a:stretch>
            <a:fillRect/>
          </a:stretch>
        </p:blipFill>
        <p:spPr>
          <a:xfrm>
            <a:off x="399375" y="6465241"/>
            <a:ext cx="2988375" cy="4102684"/>
          </a:xfrm>
          <a:prstGeom prst="rect">
            <a:avLst/>
          </a:prstGeom>
          <a:noFill/>
          <a:ln>
            <a:noFill/>
          </a:ln>
        </p:spPr>
      </p:pic>
      <p:sp>
        <p:nvSpPr>
          <p:cNvPr id="197" name="Google Shape;197;p23"/>
          <p:cNvSpPr/>
          <p:nvPr/>
        </p:nvSpPr>
        <p:spPr>
          <a:xfrm>
            <a:off x="14534422" y="8166801"/>
            <a:ext cx="3295661" cy="1660675"/>
          </a:xfrm>
          <a:custGeom>
            <a:rect b="b" l="l" r="r" t="t"/>
            <a:pathLst>
              <a:path extrusionOk="0" h="1071403" w="2506206">
                <a:moveTo>
                  <a:pt x="0" y="0"/>
                </a:moveTo>
                <a:lnTo>
                  <a:pt x="2506205" y="0"/>
                </a:lnTo>
                <a:lnTo>
                  <a:pt x="2506205" y="1071403"/>
                </a:lnTo>
                <a:lnTo>
                  <a:pt x="0" y="1071403"/>
                </a:lnTo>
                <a:lnTo>
                  <a:pt x="0" y="0"/>
                </a:lnTo>
                <a:close/>
              </a:path>
            </a:pathLst>
          </a:custGeom>
          <a:blipFill rotWithShape="1">
            <a:blip r:embed="rId5">
              <a:alphaModFix/>
            </a:blip>
            <a:stretch>
              <a:fillRect b="0" l="0" r="0" t="0"/>
            </a:stretch>
          </a:blipFill>
          <a:ln>
            <a:noFill/>
          </a:ln>
        </p:spPr>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pic>
        <p:nvPicPr>
          <p:cNvPr id="202" name="Google Shape;202;p24"/>
          <p:cNvPicPr preferRelativeResize="0"/>
          <p:nvPr/>
        </p:nvPicPr>
        <p:blipFill>
          <a:blip r:embed="rId3">
            <a:alphaModFix/>
          </a:blip>
          <a:stretch>
            <a:fillRect/>
          </a:stretch>
        </p:blipFill>
        <p:spPr>
          <a:xfrm>
            <a:off x="-2575349" y="-1331875"/>
            <a:ext cx="23438700" cy="13859511"/>
          </a:xfrm>
          <a:prstGeom prst="rect">
            <a:avLst/>
          </a:prstGeom>
          <a:noFill/>
          <a:ln>
            <a:noFill/>
          </a:ln>
        </p:spPr>
      </p:pic>
      <p:pic>
        <p:nvPicPr>
          <p:cNvPr id="203" name="Google Shape;203;p24"/>
          <p:cNvPicPr preferRelativeResize="0"/>
          <p:nvPr/>
        </p:nvPicPr>
        <p:blipFill>
          <a:blip r:embed="rId4">
            <a:alphaModFix/>
          </a:blip>
          <a:stretch>
            <a:fillRect/>
          </a:stretch>
        </p:blipFill>
        <p:spPr>
          <a:xfrm>
            <a:off x="15726175" y="7464307"/>
            <a:ext cx="2561825" cy="2853518"/>
          </a:xfrm>
          <a:prstGeom prst="rect">
            <a:avLst/>
          </a:prstGeom>
          <a:noFill/>
          <a:ln>
            <a:noFill/>
          </a:ln>
        </p:spPr>
      </p:pic>
      <p:pic>
        <p:nvPicPr>
          <p:cNvPr id="204" name="Google Shape;204;p24"/>
          <p:cNvPicPr preferRelativeResize="0"/>
          <p:nvPr/>
        </p:nvPicPr>
        <p:blipFill>
          <a:blip r:embed="rId5">
            <a:alphaModFix/>
          </a:blip>
          <a:stretch>
            <a:fillRect/>
          </a:stretch>
        </p:blipFill>
        <p:spPr>
          <a:xfrm>
            <a:off x="399375" y="6465241"/>
            <a:ext cx="2988375" cy="4102684"/>
          </a:xfrm>
          <a:prstGeom prst="rect">
            <a:avLst/>
          </a:prstGeom>
          <a:noFill/>
          <a:ln>
            <a:noFill/>
          </a:ln>
        </p:spPr>
      </p:pic>
      <p:sp>
        <p:nvSpPr>
          <p:cNvPr id="205" name="Google Shape;205;p24"/>
          <p:cNvSpPr txBox="1"/>
          <p:nvPr/>
        </p:nvSpPr>
        <p:spPr>
          <a:xfrm>
            <a:off x="1590466" y="4135419"/>
            <a:ext cx="15107100" cy="1804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14650">
                <a:latin typeface="Fascinate"/>
                <a:ea typeface="Fascinate"/>
                <a:cs typeface="Fascinate"/>
                <a:sym typeface="Fascinate"/>
              </a:rPr>
              <a:t>Thank You!</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pic>
        <p:nvPicPr>
          <p:cNvPr id="93" name="Google Shape;93;p14"/>
          <p:cNvPicPr preferRelativeResize="0"/>
          <p:nvPr/>
        </p:nvPicPr>
        <p:blipFill>
          <a:blip r:embed="rId3">
            <a:alphaModFix/>
          </a:blip>
          <a:stretch>
            <a:fillRect/>
          </a:stretch>
        </p:blipFill>
        <p:spPr>
          <a:xfrm>
            <a:off x="-2977899" y="-1569875"/>
            <a:ext cx="24243799" cy="14335573"/>
          </a:xfrm>
          <a:prstGeom prst="rect">
            <a:avLst/>
          </a:prstGeom>
          <a:noFill/>
          <a:ln>
            <a:noFill/>
          </a:ln>
        </p:spPr>
      </p:pic>
      <p:sp>
        <p:nvSpPr>
          <p:cNvPr id="94" name="Google Shape;94;p14"/>
          <p:cNvSpPr txBox="1"/>
          <p:nvPr/>
        </p:nvSpPr>
        <p:spPr>
          <a:xfrm>
            <a:off x="2582465" y="729825"/>
            <a:ext cx="13123200" cy="1083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8799">
                <a:latin typeface="Fascinate"/>
                <a:ea typeface="Fascinate"/>
                <a:cs typeface="Fascinate"/>
                <a:sym typeface="Fascinate"/>
              </a:rPr>
              <a:t>Cleaning</a:t>
            </a:r>
            <a:r>
              <a:rPr lang="en-US" sz="8799">
                <a:latin typeface="Fascinate"/>
                <a:ea typeface="Fascinate"/>
                <a:cs typeface="Fascinate"/>
                <a:sym typeface="Fascinate"/>
              </a:rPr>
              <a:t> the Data</a:t>
            </a:r>
            <a:endParaRPr/>
          </a:p>
        </p:txBody>
      </p:sp>
      <p:sp>
        <p:nvSpPr>
          <p:cNvPr id="95" name="Google Shape;95;p14"/>
          <p:cNvSpPr txBox="1"/>
          <p:nvPr/>
        </p:nvSpPr>
        <p:spPr>
          <a:xfrm>
            <a:off x="789450" y="3617777"/>
            <a:ext cx="6154500" cy="2078100"/>
          </a:xfrm>
          <a:prstGeom prst="rect">
            <a:avLst/>
          </a:prstGeom>
          <a:noFill/>
          <a:ln>
            <a:noFill/>
          </a:ln>
        </p:spPr>
        <p:txBody>
          <a:bodyPr anchorCtr="0" anchor="t" bIns="0" lIns="0" spcFirstLastPara="1" rIns="0" wrap="square" tIns="0">
            <a:spAutoFit/>
          </a:bodyPr>
          <a:lstStyle/>
          <a:p>
            <a:pPr indent="0" lvl="0" marL="0" marR="0" rtl="0" algn="l">
              <a:lnSpc>
                <a:spcPct val="115000"/>
              </a:lnSpc>
              <a:spcBef>
                <a:spcPts val="0"/>
              </a:spcBef>
              <a:spcAft>
                <a:spcPts val="0"/>
              </a:spcAft>
              <a:buNone/>
            </a:pPr>
            <a:r>
              <a:t/>
            </a:r>
            <a:endParaRPr sz="2000"/>
          </a:p>
          <a:p>
            <a:pPr indent="0" lvl="0" marL="0" marR="0" rtl="0" algn="l">
              <a:lnSpc>
                <a:spcPct val="115000"/>
              </a:lnSpc>
              <a:spcBef>
                <a:spcPts val="0"/>
              </a:spcBef>
              <a:spcAft>
                <a:spcPts val="0"/>
              </a:spcAft>
              <a:buNone/>
            </a:pPr>
            <a:r>
              <a:t/>
            </a:r>
            <a:endParaRPr sz="2000"/>
          </a:p>
          <a:p>
            <a:pPr indent="0" lvl="0" marL="0" marR="0" rtl="0" algn="l">
              <a:lnSpc>
                <a:spcPct val="115000"/>
              </a:lnSpc>
              <a:spcBef>
                <a:spcPts val="0"/>
              </a:spcBef>
              <a:spcAft>
                <a:spcPts val="0"/>
              </a:spcAft>
              <a:buNone/>
            </a:pPr>
            <a:r>
              <a:t/>
            </a:r>
            <a:endParaRPr sz="2000"/>
          </a:p>
          <a:p>
            <a:pPr indent="0" lvl="0" marL="0" marR="0" rtl="0" algn="l">
              <a:lnSpc>
                <a:spcPct val="115000"/>
              </a:lnSpc>
              <a:spcBef>
                <a:spcPts val="0"/>
              </a:spcBef>
              <a:spcAft>
                <a:spcPts val="0"/>
              </a:spcAft>
              <a:buNone/>
            </a:pPr>
            <a:r>
              <a:t/>
            </a:r>
            <a:endParaRPr sz="2000"/>
          </a:p>
          <a:p>
            <a:pPr indent="0" lvl="0" marL="0" marR="0" rtl="0" algn="l">
              <a:lnSpc>
                <a:spcPct val="115000"/>
              </a:lnSpc>
              <a:spcBef>
                <a:spcPts val="0"/>
              </a:spcBef>
              <a:spcAft>
                <a:spcPts val="0"/>
              </a:spcAft>
              <a:buNone/>
            </a:pPr>
            <a:r>
              <a:t/>
            </a:r>
            <a:endParaRPr sz="2000"/>
          </a:p>
          <a:p>
            <a:pPr indent="0" lvl="0" marL="0" marR="0" rtl="0" algn="l">
              <a:lnSpc>
                <a:spcPct val="115000"/>
              </a:lnSpc>
              <a:spcBef>
                <a:spcPts val="0"/>
              </a:spcBef>
              <a:spcAft>
                <a:spcPts val="0"/>
              </a:spcAft>
              <a:buNone/>
            </a:pPr>
            <a:r>
              <a:t/>
            </a:r>
            <a:endParaRPr sz="2000"/>
          </a:p>
        </p:txBody>
      </p:sp>
      <p:sp>
        <p:nvSpPr>
          <p:cNvPr id="96" name="Google Shape;96;p14"/>
          <p:cNvSpPr txBox="1"/>
          <p:nvPr/>
        </p:nvSpPr>
        <p:spPr>
          <a:xfrm>
            <a:off x="2582475" y="3054650"/>
            <a:ext cx="6154500" cy="5972400"/>
          </a:xfrm>
          <a:prstGeom prst="rect">
            <a:avLst/>
          </a:prstGeom>
          <a:noFill/>
          <a:ln>
            <a:noFill/>
          </a:ln>
        </p:spPr>
        <p:txBody>
          <a:bodyPr anchorCtr="0" anchor="t" bIns="0" lIns="0" spcFirstLastPara="1" rIns="0" wrap="square" tIns="0">
            <a:spAutoFit/>
          </a:bodyPr>
          <a:lstStyle/>
          <a:p>
            <a:pPr indent="0" lvl="0" marL="0" marR="0" rtl="0" algn="l">
              <a:lnSpc>
                <a:spcPct val="130000"/>
              </a:lnSpc>
              <a:spcBef>
                <a:spcPts val="0"/>
              </a:spcBef>
              <a:spcAft>
                <a:spcPts val="0"/>
              </a:spcAft>
              <a:buNone/>
            </a:pPr>
            <a:r>
              <a:rPr b="1" lang="en-US" sz="3200">
                <a:latin typeface="DM Sans"/>
                <a:ea typeface="DM Sans"/>
                <a:cs typeface="DM Sans"/>
                <a:sym typeface="DM Sans"/>
              </a:rPr>
              <a:t>Disney</a:t>
            </a:r>
            <a:endParaRPr b="1" sz="3200">
              <a:latin typeface="DM Sans"/>
              <a:ea typeface="DM Sans"/>
              <a:cs typeface="DM Sans"/>
              <a:sym typeface="DM Sans"/>
            </a:endParaRPr>
          </a:p>
          <a:p>
            <a:pPr indent="-381000" lvl="0" marL="457200" marR="0" rtl="0" algn="l">
              <a:lnSpc>
                <a:spcPct val="130000"/>
              </a:lnSpc>
              <a:spcBef>
                <a:spcPts val="0"/>
              </a:spcBef>
              <a:spcAft>
                <a:spcPts val="0"/>
              </a:spcAft>
              <a:buSzPts val="2400"/>
              <a:buFont typeface="DM Sans"/>
              <a:buChar char="●"/>
            </a:pPr>
            <a:r>
              <a:rPr lang="en-US" sz="2400">
                <a:latin typeface="DM Sans"/>
                <a:ea typeface="DM Sans"/>
                <a:cs typeface="DM Sans"/>
                <a:sym typeface="DM Sans"/>
              </a:rPr>
              <a:t>Removing unnecessary columns</a:t>
            </a:r>
            <a:endParaRPr sz="2400">
              <a:latin typeface="DM Sans"/>
              <a:ea typeface="DM Sans"/>
              <a:cs typeface="DM Sans"/>
              <a:sym typeface="DM Sans"/>
            </a:endParaRPr>
          </a:p>
          <a:p>
            <a:pPr indent="-381000" lvl="0" marL="457200" marR="0" rtl="0" algn="l">
              <a:lnSpc>
                <a:spcPct val="130000"/>
              </a:lnSpc>
              <a:spcBef>
                <a:spcPts val="0"/>
              </a:spcBef>
              <a:spcAft>
                <a:spcPts val="0"/>
              </a:spcAft>
              <a:buSzPts val="2400"/>
              <a:buFont typeface="DM Sans"/>
              <a:buChar char="●"/>
            </a:pPr>
            <a:r>
              <a:rPr lang="en-US" sz="2400">
                <a:latin typeface="DM Sans"/>
                <a:ea typeface="DM Sans"/>
                <a:cs typeface="DM Sans"/>
                <a:sym typeface="DM Sans"/>
              </a:rPr>
              <a:t>Combining columns using coalesce function</a:t>
            </a:r>
            <a:endParaRPr sz="2400">
              <a:latin typeface="DM Sans"/>
              <a:ea typeface="DM Sans"/>
              <a:cs typeface="DM Sans"/>
              <a:sym typeface="DM Sans"/>
            </a:endParaRPr>
          </a:p>
          <a:p>
            <a:pPr indent="-381000" lvl="0" marL="457200" marR="0" rtl="0" algn="l">
              <a:lnSpc>
                <a:spcPct val="130000"/>
              </a:lnSpc>
              <a:spcBef>
                <a:spcPts val="0"/>
              </a:spcBef>
              <a:spcAft>
                <a:spcPts val="0"/>
              </a:spcAft>
              <a:buSzPts val="2400"/>
              <a:buFont typeface="DM Sans"/>
              <a:buChar char="●"/>
            </a:pPr>
            <a:r>
              <a:rPr lang="en-US" sz="2400">
                <a:latin typeface="DM Sans"/>
                <a:ea typeface="DM Sans"/>
                <a:cs typeface="DM Sans"/>
                <a:sym typeface="DM Sans"/>
              </a:rPr>
              <a:t>Renaming variables</a:t>
            </a:r>
            <a:endParaRPr sz="2400">
              <a:latin typeface="DM Sans"/>
              <a:ea typeface="DM Sans"/>
              <a:cs typeface="DM Sans"/>
              <a:sym typeface="DM Sans"/>
            </a:endParaRPr>
          </a:p>
          <a:p>
            <a:pPr indent="-381000" lvl="0" marL="457200" marR="0" rtl="0" algn="l">
              <a:lnSpc>
                <a:spcPct val="130000"/>
              </a:lnSpc>
              <a:spcBef>
                <a:spcPts val="0"/>
              </a:spcBef>
              <a:spcAft>
                <a:spcPts val="0"/>
              </a:spcAft>
              <a:buSzPts val="2400"/>
              <a:buFont typeface="DM Sans"/>
              <a:buChar char="●"/>
            </a:pPr>
            <a:r>
              <a:rPr lang="en-US" sz="2400">
                <a:latin typeface="DM Sans"/>
                <a:ea typeface="DM Sans"/>
                <a:cs typeface="DM Sans"/>
                <a:sym typeface="DM Sans"/>
              </a:rPr>
              <a:t>Separating date into</a:t>
            </a:r>
            <a:r>
              <a:rPr lang="en-US" sz="2400">
                <a:latin typeface="DM Sans"/>
                <a:ea typeface="DM Sans"/>
                <a:cs typeface="DM Sans"/>
                <a:sym typeface="DM Sans"/>
              </a:rPr>
              <a:t> month/day/year</a:t>
            </a:r>
            <a:endParaRPr sz="2400">
              <a:latin typeface="DM Sans"/>
              <a:ea typeface="DM Sans"/>
              <a:cs typeface="DM Sans"/>
              <a:sym typeface="DM Sans"/>
            </a:endParaRPr>
          </a:p>
          <a:p>
            <a:pPr indent="-381000" lvl="0" marL="457200" marR="0" rtl="0" algn="l">
              <a:lnSpc>
                <a:spcPct val="130000"/>
              </a:lnSpc>
              <a:spcBef>
                <a:spcPts val="0"/>
              </a:spcBef>
              <a:spcAft>
                <a:spcPts val="0"/>
              </a:spcAft>
              <a:buSzPts val="2400"/>
              <a:buFont typeface="DM Sans"/>
              <a:buChar char="●"/>
            </a:pPr>
            <a:r>
              <a:rPr lang="en-US" sz="2400">
                <a:latin typeface="DM Sans"/>
                <a:ea typeface="DM Sans"/>
                <a:cs typeface="DM Sans"/>
                <a:sym typeface="DM Sans"/>
              </a:rPr>
              <a:t>Removing NAs</a:t>
            </a:r>
            <a:endParaRPr sz="2400">
              <a:latin typeface="DM Sans"/>
              <a:ea typeface="DM Sans"/>
              <a:cs typeface="DM Sans"/>
              <a:sym typeface="DM Sans"/>
            </a:endParaRPr>
          </a:p>
          <a:p>
            <a:pPr indent="0" lvl="0" marL="457200" marR="0" rtl="0" algn="l">
              <a:lnSpc>
                <a:spcPct val="130000"/>
              </a:lnSpc>
              <a:spcBef>
                <a:spcPts val="0"/>
              </a:spcBef>
              <a:spcAft>
                <a:spcPts val="0"/>
              </a:spcAft>
              <a:buNone/>
            </a:pPr>
            <a:r>
              <a:t/>
            </a:r>
            <a:endParaRPr sz="2400">
              <a:latin typeface="DM Sans"/>
              <a:ea typeface="DM Sans"/>
              <a:cs typeface="DM Sans"/>
              <a:sym typeface="DM Sans"/>
            </a:endParaRPr>
          </a:p>
          <a:p>
            <a:pPr indent="0" lvl="0" marL="0" rtl="0" algn="l">
              <a:lnSpc>
                <a:spcPct val="130000"/>
              </a:lnSpc>
              <a:spcBef>
                <a:spcPts val="0"/>
              </a:spcBef>
              <a:spcAft>
                <a:spcPts val="0"/>
              </a:spcAft>
              <a:buNone/>
            </a:pPr>
            <a:r>
              <a:rPr b="1" lang="en-US" sz="3200">
                <a:solidFill>
                  <a:schemeClr val="dk1"/>
                </a:solidFill>
                <a:latin typeface="DM Sans"/>
                <a:ea typeface="DM Sans"/>
                <a:cs typeface="DM Sans"/>
                <a:sym typeface="DM Sans"/>
              </a:rPr>
              <a:t>IMDb</a:t>
            </a:r>
            <a:endParaRPr b="1" sz="3200">
              <a:solidFill>
                <a:schemeClr val="dk1"/>
              </a:solidFill>
              <a:latin typeface="DM Sans"/>
              <a:ea typeface="DM Sans"/>
              <a:cs typeface="DM Sans"/>
              <a:sym typeface="DM Sans"/>
            </a:endParaRPr>
          </a:p>
          <a:p>
            <a:pPr indent="-381000" lvl="0" marL="457200" rtl="0" algn="l">
              <a:lnSpc>
                <a:spcPct val="130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Minimal cleaning</a:t>
            </a:r>
            <a:endParaRPr sz="2400">
              <a:solidFill>
                <a:schemeClr val="dk1"/>
              </a:solidFill>
              <a:latin typeface="DM Sans"/>
              <a:ea typeface="DM Sans"/>
              <a:cs typeface="DM Sans"/>
              <a:sym typeface="DM Sans"/>
            </a:endParaRPr>
          </a:p>
          <a:p>
            <a:pPr indent="-381000" lvl="0" marL="457200" rtl="0" algn="l">
              <a:lnSpc>
                <a:spcPct val="130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Removing columns</a:t>
            </a:r>
            <a:endParaRPr sz="2400">
              <a:solidFill>
                <a:schemeClr val="dk1"/>
              </a:solidFill>
              <a:latin typeface="DM Sans"/>
              <a:ea typeface="DM Sans"/>
              <a:cs typeface="DM Sans"/>
              <a:sym typeface="DM Sans"/>
            </a:endParaRPr>
          </a:p>
          <a:p>
            <a:pPr indent="-381000" lvl="0" marL="457200" rtl="0" algn="l">
              <a:lnSpc>
                <a:spcPct val="130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Joining columns</a:t>
            </a:r>
            <a:endParaRPr b="1" sz="3200">
              <a:latin typeface="DM Sans"/>
              <a:ea typeface="DM Sans"/>
              <a:cs typeface="DM Sans"/>
              <a:sym typeface="DM Sans"/>
            </a:endParaRPr>
          </a:p>
        </p:txBody>
      </p:sp>
      <p:sp>
        <p:nvSpPr>
          <p:cNvPr id="97" name="Google Shape;97;p14"/>
          <p:cNvSpPr txBox="1"/>
          <p:nvPr/>
        </p:nvSpPr>
        <p:spPr>
          <a:xfrm>
            <a:off x="9738225" y="3054650"/>
            <a:ext cx="6338100" cy="5059500"/>
          </a:xfrm>
          <a:prstGeom prst="rect">
            <a:avLst/>
          </a:prstGeom>
          <a:noFill/>
          <a:ln>
            <a:noFill/>
          </a:ln>
        </p:spPr>
        <p:txBody>
          <a:bodyPr anchorCtr="0" anchor="t" bIns="0" lIns="0" spcFirstLastPara="1" rIns="0" wrap="square" tIns="0">
            <a:spAutoFit/>
          </a:bodyPr>
          <a:lstStyle/>
          <a:p>
            <a:pPr indent="0" lvl="0" marL="0" rtl="0" algn="l">
              <a:lnSpc>
                <a:spcPct val="130000"/>
              </a:lnSpc>
              <a:spcBef>
                <a:spcPts val="0"/>
              </a:spcBef>
              <a:spcAft>
                <a:spcPts val="0"/>
              </a:spcAft>
              <a:buNone/>
            </a:pPr>
            <a:r>
              <a:rPr b="1" lang="en-US" sz="3200">
                <a:solidFill>
                  <a:schemeClr val="dk1"/>
                </a:solidFill>
                <a:latin typeface="DM Sans"/>
                <a:ea typeface="DM Sans"/>
                <a:cs typeface="DM Sans"/>
                <a:sym typeface="DM Sans"/>
              </a:rPr>
              <a:t>Netflix</a:t>
            </a:r>
            <a:endParaRPr sz="2400"/>
          </a:p>
          <a:p>
            <a:pPr indent="-381000" lvl="0" marL="457200" marR="0" rtl="0" algn="l">
              <a:lnSpc>
                <a:spcPct val="115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Date into multiple columns</a:t>
            </a:r>
            <a:endParaRPr sz="2400">
              <a:solidFill>
                <a:schemeClr val="dk1"/>
              </a:solidFill>
              <a:latin typeface="DM Sans"/>
              <a:ea typeface="DM Sans"/>
              <a:cs typeface="DM Sans"/>
              <a:sym typeface="DM Sans"/>
            </a:endParaRPr>
          </a:p>
          <a:p>
            <a:pPr indent="-381000" lvl="0" marL="457200" marR="0" rtl="0" algn="l">
              <a:lnSpc>
                <a:spcPct val="115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Duration to same unit</a:t>
            </a:r>
            <a:endParaRPr sz="2400">
              <a:solidFill>
                <a:schemeClr val="dk1"/>
              </a:solidFill>
              <a:latin typeface="DM Sans"/>
              <a:ea typeface="DM Sans"/>
              <a:cs typeface="DM Sans"/>
              <a:sym typeface="DM Sans"/>
            </a:endParaRPr>
          </a:p>
          <a:p>
            <a:pPr indent="-381000" lvl="1" marL="914400" marR="0" rtl="0" algn="l">
              <a:lnSpc>
                <a:spcPct val="115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extracted only numeric values in the column (taking out “season” and “minutes”</a:t>
            </a:r>
            <a:endParaRPr sz="2400">
              <a:solidFill>
                <a:schemeClr val="dk1"/>
              </a:solidFill>
              <a:latin typeface="DM Sans"/>
              <a:ea typeface="DM Sans"/>
              <a:cs typeface="DM Sans"/>
              <a:sym typeface="DM Sans"/>
            </a:endParaRPr>
          </a:p>
          <a:p>
            <a:pPr indent="-381000" lvl="1" marL="914400" marR="0" rtl="0" algn="l">
              <a:lnSpc>
                <a:spcPct val="115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assumed each season is about 450 mins </a:t>
            </a:r>
            <a:endParaRPr sz="2400">
              <a:solidFill>
                <a:schemeClr val="dk1"/>
              </a:solidFill>
              <a:latin typeface="DM Sans"/>
              <a:ea typeface="DM Sans"/>
              <a:cs typeface="DM Sans"/>
              <a:sym typeface="DM Sans"/>
            </a:endParaRPr>
          </a:p>
          <a:p>
            <a:pPr indent="-381000" lvl="0" marL="457200" marR="0" rtl="0" algn="l">
              <a:lnSpc>
                <a:spcPct val="115000"/>
              </a:lnSpc>
              <a:spcBef>
                <a:spcPts val="0"/>
              </a:spcBef>
              <a:spcAft>
                <a:spcPts val="0"/>
              </a:spcAft>
              <a:buClr>
                <a:schemeClr val="dk1"/>
              </a:buClr>
              <a:buSzPts val="2400"/>
              <a:buFont typeface="DM Sans"/>
              <a:buChar char="●"/>
            </a:pPr>
            <a:r>
              <a:rPr lang="en-US" sz="2400">
                <a:solidFill>
                  <a:schemeClr val="dk1"/>
                </a:solidFill>
                <a:latin typeface="DM Sans"/>
                <a:ea typeface="DM Sans"/>
                <a:cs typeface="DM Sans"/>
                <a:sym typeface="DM Sans"/>
              </a:rPr>
              <a:t>selected out unnecessary column</a:t>
            </a:r>
            <a:endParaRPr sz="2400">
              <a:solidFill>
                <a:schemeClr val="dk1"/>
              </a:solidFill>
              <a:latin typeface="DM Sans"/>
              <a:ea typeface="DM Sans"/>
              <a:cs typeface="DM Sans"/>
              <a:sym typeface="DM Sans"/>
            </a:endParaRPr>
          </a:p>
          <a:p>
            <a:pPr indent="0" lvl="0" marL="0" marR="0" rtl="0" algn="l">
              <a:lnSpc>
                <a:spcPct val="115000"/>
              </a:lnSpc>
              <a:spcBef>
                <a:spcPts val="0"/>
              </a:spcBef>
              <a:spcAft>
                <a:spcPts val="0"/>
              </a:spcAft>
              <a:buNone/>
            </a:pPr>
            <a:r>
              <a:t/>
            </a:r>
            <a:endParaRPr sz="2400"/>
          </a:p>
          <a:p>
            <a:pPr indent="0" lvl="0" marL="0" marR="0" rtl="0" algn="l">
              <a:lnSpc>
                <a:spcPct val="115000"/>
              </a:lnSpc>
              <a:spcBef>
                <a:spcPts val="0"/>
              </a:spcBef>
              <a:spcAft>
                <a:spcPts val="0"/>
              </a:spcAft>
              <a:buNone/>
            </a:pPr>
            <a:r>
              <a:t/>
            </a:r>
            <a:endParaRPr sz="1800"/>
          </a:p>
          <a:p>
            <a:pPr indent="0" lvl="0" marL="0" marR="0" rtl="0" algn="l">
              <a:lnSpc>
                <a:spcPct val="115000"/>
              </a:lnSpc>
              <a:spcBef>
                <a:spcPts val="0"/>
              </a:spcBef>
              <a:spcAft>
                <a:spcPts val="0"/>
              </a:spcAft>
              <a:buNone/>
            </a:pPr>
            <a:r>
              <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pic>
        <p:nvPicPr>
          <p:cNvPr id="102" name="Google Shape;102;p15"/>
          <p:cNvPicPr preferRelativeResize="0"/>
          <p:nvPr/>
        </p:nvPicPr>
        <p:blipFill>
          <a:blip r:embed="rId3">
            <a:alphaModFix/>
          </a:blip>
          <a:stretch>
            <a:fillRect/>
          </a:stretch>
        </p:blipFill>
        <p:spPr>
          <a:xfrm>
            <a:off x="-1509949" y="-1524325"/>
            <a:ext cx="21307899" cy="12089747"/>
          </a:xfrm>
          <a:prstGeom prst="rect">
            <a:avLst/>
          </a:prstGeom>
          <a:noFill/>
          <a:ln>
            <a:noFill/>
          </a:ln>
        </p:spPr>
      </p:pic>
      <p:pic>
        <p:nvPicPr>
          <p:cNvPr id="103" name="Google Shape;103;p15"/>
          <p:cNvPicPr preferRelativeResize="0"/>
          <p:nvPr/>
        </p:nvPicPr>
        <p:blipFill>
          <a:blip r:embed="rId4">
            <a:alphaModFix/>
          </a:blip>
          <a:stretch>
            <a:fillRect/>
          </a:stretch>
        </p:blipFill>
        <p:spPr>
          <a:xfrm>
            <a:off x="15224375" y="8075088"/>
            <a:ext cx="3063625" cy="2211911"/>
          </a:xfrm>
          <a:prstGeom prst="rect">
            <a:avLst/>
          </a:prstGeom>
          <a:noFill/>
          <a:ln>
            <a:noFill/>
          </a:ln>
        </p:spPr>
      </p:pic>
      <p:pic>
        <p:nvPicPr>
          <p:cNvPr id="104" name="Google Shape;104;p15" title="Screenshot 2025-03-11 at 10.21.52 AM.png"/>
          <p:cNvPicPr preferRelativeResize="0"/>
          <p:nvPr/>
        </p:nvPicPr>
        <p:blipFill>
          <a:blip r:embed="rId5">
            <a:alphaModFix/>
          </a:blip>
          <a:stretch>
            <a:fillRect/>
          </a:stretch>
        </p:blipFill>
        <p:spPr>
          <a:xfrm>
            <a:off x="941025" y="3066425"/>
            <a:ext cx="7972426" cy="4878099"/>
          </a:xfrm>
          <a:prstGeom prst="rect">
            <a:avLst/>
          </a:prstGeom>
          <a:noFill/>
          <a:ln>
            <a:noFill/>
          </a:ln>
        </p:spPr>
      </p:pic>
      <p:sp>
        <p:nvSpPr>
          <p:cNvPr id="105" name="Google Shape;105;p15"/>
          <p:cNvSpPr txBox="1"/>
          <p:nvPr/>
        </p:nvSpPr>
        <p:spPr>
          <a:xfrm>
            <a:off x="2829300" y="1312650"/>
            <a:ext cx="12629400" cy="12681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0"/>
              </a:spcBef>
              <a:spcAft>
                <a:spcPts val="0"/>
              </a:spcAft>
              <a:buNone/>
            </a:pPr>
            <a:r>
              <a:rPr lang="en-US" sz="8799">
                <a:solidFill>
                  <a:schemeClr val="dk1"/>
                </a:solidFill>
                <a:latin typeface="Fascinate"/>
                <a:ea typeface="Fascinate"/>
                <a:cs typeface="Fascinate"/>
                <a:sym typeface="Fascinate"/>
              </a:rPr>
              <a:t>Netflix Content</a:t>
            </a:r>
            <a:endParaRPr>
              <a:solidFill>
                <a:schemeClr val="dk1"/>
              </a:solidFill>
            </a:endParaRPr>
          </a:p>
        </p:txBody>
      </p:sp>
      <p:pic>
        <p:nvPicPr>
          <p:cNvPr id="106" name="Google Shape;106;p15" title="Screenshot 2025-03-11 at 10.59.57 AM.png"/>
          <p:cNvPicPr preferRelativeResize="0"/>
          <p:nvPr/>
        </p:nvPicPr>
        <p:blipFill>
          <a:blip r:embed="rId6">
            <a:alphaModFix/>
          </a:blip>
          <a:stretch>
            <a:fillRect/>
          </a:stretch>
        </p:blipFill>
        <p:spPr>
          <a:xfrm>
            <a:off x="9360500" y="3043637"/>
            <a:ext cx="7902551" cy="492367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pic>
        <p:nvPicPr>
          <p:cNvPr id="111" name="Google Shape;111;p16"/>
          <p:cNvPicPr preferRelativeResize="0"/>
          <p:nvPr/>
        </p:nvPicPr>
        <p:blipFill>
          <a:blip r:embed="rId3">
            <a:alphaModFix/>
          </a:blip>
          <a:stretch>
            <a:fillRect/>
          </a:stretch>
        </p:blipFill>
        <p:spPr>
          <a:xfrm>
            <a:off x="-1509949" y="-1524325"/>
            <a:ext cx="21307899" cy="12089747"/>
          </a:xfrm>
          <a:prstGeom prst="rect">
            <a:avLst/>
          </a:prstGeom>
          <a:noFill/>
          <a:ln>
            <a:noFill/>
          </a:ln>
        </p:spPr>
      </p:pic>
      <p:sp>
        <p:nvSpPr>
          <p:cNvPr id="112" name="Google Shape;112;p16"/>
          <p:cNvSpPr txBox="1"/>
          <p:nvPr/>
        </p:nvSpPr>
        <p:spPr>
          <a:xfrm>
            <a:off x="3326095" y="1371075"/>
            <a:ext cx="11635800" cy="10836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8799">
                <a:latin typeface="Fascinate"/>
                <a:ea typeface="Fascinate"/>
                <a:cs typeface="Fascinate"/>
                <a:sym typeface="Fascinate"/>
              </a:rPr>
              <a:t>Types of Movies</a:t>
            </a:r>
            <a:endParaRPr/>
          </a:p>
        </p:txBody>
      </p:sp>
      <p:pic>
        <p:nvPicPr>
          <p:cNvPr id="113" name="Google Shape;113;p16" title="Screenshot 2025-03-11 at 12.07.03 PM.png"/>
          <p:cNvPicPr preferRelativeResize="0"/>
          <p:nvPr/>
        </p:nvPicPr>
        <p:blipFill>
          <a:blip r:embed="rId4">
            <a:alphaModFix/>
          </a:blip>
          <a:stretch>
            <a:fillRect/>
          </a:stretch>
        </p:blipFill>
        <p:spPr>
          <a:xfrm>
            <a:off x="1080125" y="3078225"/>
            <a:ext cx="7616104" cy="4852024"/>
          </a:xfrm>
          <a:prstGeom prst="rect">
            <a:avLst/>
          </a:prstGeom>
          <a:noFill/>
          <a:ln>
            <a:noFill/>
          </a:ln>
        </p:spPr>
      </p:pic>
      <p:pic>
        <p:nvPicPr>
          <p:cNvPr id="114" name="Google Shape;114;p16"/>
          <p:cNvPicPr preferRelativeResize="0"/>
          <p:nvPr/>
        </p:nvPicPr>
        <p:blipFill>
          <a:blip r:embed="rId5">
            <a:alphaModFix/>
          </a:blip>
          <a:stretch>
            <a:fillRect/>
          </a:stretch>
        </p:blipFill>
        <p:spPr>
          <a:xfrm>
            <a:off x="14701325" y="7186494"/>
            <a:ext cx="3586675" cy="3269831"/>
          </a:xfrm>
          <a:prstGeom prst="rect">
            <a:avLst/>
          </a:prstGeom>
          <a:noFill/>
          <a:ln>
            <a:noFill/>
          </a:ln>
        </p:spPr>
      </p:pic>
      <p:pic>
        <p:nvPicPr>
          <p:cNvPr id="115" name="Google Shape;115;p16" title="Screenshot 2025-03-11 at 11.09.02 AM.png"/>
          <p:cNvPicPr preferRelativeResize="0"/>
          <p:nvPr/>
        </p:nvPicPr>
        <p:blipFill>
          <a:blip r:embed="rId6">
            <a:alphaModFix/>
          </a:blip>
          <a:stretch>
            <a:fillRect/>
          </a:stretch>
        </p:blipFill>
        <p:spPr>
          <a:xfrm>
            <a:off x="9355550" y="3078225"/>
            <a:ext cx="7843474" cy="485202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pic>
        <p:nvPicPr>
          <p:cNvPr id="120" name="Google Shape;120;p17"/>
          <p:cNvPicPr preferRelativeResize="0"/>
          <p:nvPr/>
        </p:nvPicPr>
        <p:blipFill>
          <a:blip r:embed="rId3">
            <a:alphaModFix/>
          </a:blip>
          <a:stretch>
            <a:fillRect/>
          </a:stretch>
        </p:blipFill>
        <p:spPr>
          <a:xfrm>
            <a:off x="-1569375" y="-1763162"/>
            <a:ext cx="21426749" cy="12303549"/>
          </a:xfrm>
          <a:prstGeom prst="rect">
            <a:avLst/>
          </a:prstGeom>
          <a:noFill/>
          <a:ln>
            <a:noFill/>
          </a:ln>
        </p:spPr>
      </p:pic>
      <p:pic>
        <p:nvPicPr>
          <p:cNvPr id="121" name="Google Shape;121;p17"/>
          <p:cNvPicPr preferRelativeResize="0"/>
          <p:nvPr/>
        </p:nvPicPr>
        <p:blipFill>
          <a:blip r:embed="rId4">
            <a:alphaModFix/>
          </a:blip>
          <a:stretch>
            <a:fillRect/>
          </a:stretch>
        </p:blipFill>
        <p:spPr>
          <a:xfrm>
            <a:off x="6652575" y="2963237"/>
            <a:ext cx="10314505" cy="6024825"/>
          </a:xfrm>
          <a:prstGeom prst="rect">
            <a:avLst/>
          </a:prstGeom>
          <a:noFill/>
          <a:ln>
            <a:noFill/>
          </a:ln>
        </p:spPr>
      </p:pic>
      <p:pic>
        <p:nvPicPr>
          <p:cNvPr id="122" name="Google Shape;122;p17"/>
          <p:cNvPicPr preferRelativeResize="0"/>
          <p:nvPr/>
        </p:nvPicPr>
        <p:blipFill rotWithShape="1">
          <a:blip r:embed="rId5">
            <a:alphaModFix/>
          </a:blip>
          <a:srcRect b="7794" l="0" r="0" t="9981"/>
          <a:stretch/>
        </p:blipFill>
        <p:spPr>
          <a:xfrm>
            <a:off x="13292130" y="3546724"/>
            <a:ext cx="1311524" cy="1683784"/>
          </a:xfrm>
          <a:prstGeom prst="rect">
            <a:avLst/>
          </a:prstGeom>
          <a:noFill/>
          <a:ln>
            <a:noFill/>
          </a:ln>
        </p:spPr>
      </p:pic>
      <p:pic>
        <p:nvPicPr>
          <p:cNvPr id="123" name="Google Shape;123;p17"/>
          <p:cNvPicPr preferRelativeResize="0"/>
          <p:nvPr/>
        </p:nvPicPr>
        <p:blipFill rotWithShape="1">
          <a:blip r:embed="rId6">
            <a:alphaModFix/>
          </a:blip>
          <a:srcRect b="0" l="5749" r="0" t="0"/>
          <a:stretch/>
        </p:blipFill>
        <p:spPr>
          <a:xfrm>
            <a:off x="11194050" y="6886250"/>
            <a:ext cx="1311525" cy="1742900"/>
          </a:xfrm>
          <a:prstGeom prst="rect">
            <a:avLst/>
          </a:prstGeom>
          <a:noFill/>
          <a:ln>
            <a:noFill/>
          </a:ln>
        </p:spPr>
      </p:pic>
      <p:pic>
        <p:nvPicPr>
          <p:cNvPr id="124" name="Google Shape;124;p17"/>
          <p:cNvPicPr preferRelativeResize="0"/>
          <p:nvPr/>
        </p:nvPicPr>
        <p:blipFill rotWithShape="1">
          <a:blip r:embed="rId7">
            <a:alphaModFix/>
          </a:blip>
          <a:srcRect b="7595" l="0" r="0" t="5598"/>
          <a:stretch/>
        </p:blipFill>
        <p:spPr>
          <a:xfrm>
            <a:off x="12545850" y="6944525"/>
            <a:ext cx="1311525" cy="1742901"/>
          </a:xfrm>
          <a:prstGeom prst="rect">
            <a:avLst/>
          </a:prstGeom>
          <a:noFill/>
          <a:ln>
            <a:noFill/>
          </a:ln>
        </p:spPr>
      </p:pic>
      <p:pic>
        <p:nvPicPr>
          <p:cNvPr id="125" name="Google Shape;125;p17"/>
          <p:cNvPicPr preferRelativeResize="0"/>
          <p:nvPr/>
        </p:nvPicPr>
        <p:blipFill rotWithShape="1">
          <a:blip r:embed="rId8">
            <a:alphaModFix/>
          </a:blip>
          <a:srcRect b="12876" l="11504" r="0" t="0"/>
          <a:stretch/>
        </p:blipFill>
        <p:spPr>
          <a:xfrm>
            <a:off x="13973887" y="6974775"/>
            <a:ext cx="1436200" cy="1742901"/>
          </a:xfrm>
          <a:prstGeom prst="rect">
            <a:avLst/>
          </a:prstGeom>
          <a:noFill/>
          <a:ln>
            <a:noFill/>
          </a:ln>
        </p:spPr>
      </p:pic>
      <p:pic>
        <p:nvPicPr>
          <p:cNvPr id="126" name="Google Shape;126;p17"/>
          <p:cNvPicPr preferRelativeResize="0"/>
          <p:nvPr/>
        </p:nvPicPr>
        <p:blipFill rotWithShape="1">
          <a:blip r:embed="rId9">
            <a:alphaModFix/>
          </a:blip>
          <a:srcRect b="12311" l="0" r="0" t="10741"/>
          <a:stretch/>
        </p:blipFill>
        <p:spPr>
          <a:xfrm>
            <a:off x="12618450" y="5288550"/>
            <a:ext cx="1391500" cy="1633537"/>
          </a:xfrm>
          <a:prstGeom prst="rect">
            <a:avLst/>
          </a:prstGeom>
          <a:noFill/>
          <a:ln>
            <a:noFill/>
          </a:ln>
        </p:spPr>
      </p:pic>
      <p:pic>
        <p:nvPicPr>
          <p:cNvPr id="127" name="Google Shape;127;p17"/>
          <p:cNvPicPr preferRelativeResize="0"/>
          <p:nvPr/>
        </p:nvPicPr>
        <p:blipFill>
          <a:blip r:embed="rId10">
            <a:alphaModFix/>
          </a:blip>
          <a:stretch>
            <a:fillRect/>
          </a:stretch>
        </p:blipFill>
        <p:spPr>
          <a:xfrm>
            <a:off x="13336549" y="3100076"/>
            <a:ext cx="1222689" cy="675428"/>
          </a:xfrm>
          <a:prstGeom prst="rect">
            <a:avLst/>
          </a:prstGeom>
          <a:noFill/>
          <a:ln>
            <a:noFill/>
          </a:ln>
        </p:spPr>
      </p:pic>
      <p:pic>
        <p:nvPicPr>
          <p:cNvPr id="128" name="Google Shape;128;p17"/>
          <p:cNvPicPr preferRelativeResize="0"/>
          <p:nvPr/>
        </p:nvPicPr>
        <p:blipFill rotWithShape="1">
          <a:blip r:embed="rId11">
            <a:alphaModFix/>
          </a:blip>
          <a:srcRect b="21844" l="0" r="0" t="0"/>
          <a:stretch/>
        </p:blipFill>
        <p:spPr>
          <a:xfrm>
            <a:off x="14047350" y="5260750"/>
            <a:ext cx="1436196" cy="1683774"/>
          </a:xfrm>
          <a:prstGeom prst="rect">
            <a:avLst/>
          </a:prstGeom>
          <a:noFill/>
          <a:ln>
            <a:noFill/>
          </a:ln>
        </p:spPr>
      </p:pic>
      <p:pic>
        <p:nvPicPr>
          <p:cNvPr id="129" name="Google Shape;129;p17"/>
          <p:cNvPicPr preferRelativeResize="0"/>
          <p:nvPr/>
        </p:nvPicPr>
        <p:blipFill rotWithShape="1">
          <a:blip r:embed="rId12">
            <a:alphaModFix/>
          </a:blip>
          <a:srcRect b="3119" l="0" r="0" t="0"/>
          <a:stretch/>
        </p:blipFill>
        <p:spPr>
          <a:xfrm>
            <a:off x="15446150" y="6918563"/>
            <a:ext cx="1436201" cy="1855323"/>
          </a:xfrm>
          <a:prstGeom prst="rect">
            <a:avLst/>
          </a:prstGeom>
          <a:noFill/>
          <a:ln>
            <a:noFill/>
          </a:ln>
        </p:spPr>
      </p:pic>
      <p:pic>
        <p:nvPicPr>
          <p:cNvPr id="130" name="Google Shape;130;p17"/>
          <p:cNvPicPr preferRelativeResize="0"/>
          <p:nvPr/>
        </p:nvPicPr>
        <p:blipFill>
          <a:blip r:embed="rId13">
            <a:alphaModFix/>
          </a:blip>
          <a:stretch>
            <a:fillRect/>
          </a:stretch>
        </p:blipFill>
        <p:spPr>
          <a:xfrm rot="17">
            <a:off x="11189550" y="5883728"/>
            <a:ext cx="1391500" cy="1855327"/>
          </a:xfrm>
          <a:prstGeom prst="rect">
            <a:avLst/>
          </a:prstGeom>
          <a:noFill/>
          <a:ln>
            <a:noFill/>
          </a:ln>
        </p:spPr>
      </p:pic>
      <p:pic>
        <p:nvPicPr>
          <p:cNvPr id="131" name="Google Shape;131;p17"/>
          <p:cNvPicPr preferRelativeResize="0"/>
          <p:nvPr/>
        </p:nvPicPr>
        <p:blipFill>
          <a:blip r:embed="rId14">
            <a:alphaModFix/>
          </a:blip>
          <a:stretch>
            <a:fillRect/>
          </a:stretch>
        </p:blipFill>
        <p:spPr>
          <a:xfrm>
            <a:off x="427350" y="8599576"/>
            <a:ext cx="2838975" cy="1584249"/>
          </a:xfrm>
          <a:prstGeom prst="rect">
            <a:avLst/>
          </a:prstGeom>
          <a:noFill/>
          <a:ln>
            <a:noFill/>
          </a:ln>
        </p:spPr>
      </p:pic>
      <p:sp>
        <p:nvSpPr>
          <p:cNvPr id="132" name="Google Shape;132;p17"/>
          <p:cNvSpPr txBox="1"/>
          <p:nvPr/>
        </p:nvSpPr>
        <p:spPr>
          <a:xfrm>
            <a:off x="1934100" y="1243950"/>
            <a:ext cx="14419800" cy="12315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5000">
                <a:latin typeface="Fascinate"/>
                <a:ea typeface="Fascinate"/>
                <a:cs typeface="Fascinate"/>
                <a:sym typeface="Fascinate"/>
              </a:rPr>
              <a:t>Actors with the Most Appearances in IMDb’s Top 1000</a:t>
            </a:r>
            <a:endParaRPr sz="8799">
              <a:latin typeface="Fascinate"/>
              <a:ea typeface="Fascinate"/>
              <a:cs typeface="Fascinate"/>
              <a:sym typeface="Fascinate"/>
            </a:endParaRPr>
          </a:p>
        </p:txBody>
      </p:sp>
      <p:sp>
        <p:nvSpPr>
          <p:cNvPr id="133" name="Google Shape;133;p17"/>
          <p:cNvSpPr txBox="1"/>
          <p:nvPr/>
        </p:nvSpPr>
        <p:spPr>
          <a:xfrm>
            <a:off x="1149275" y="2856225"/>
            <a:ext cx="5451900" cy="47922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US" sz="3000">
                <a:solidFill>
                  <a:schemeClr val="dk1"/>
                </a:solidFill>
                <a:latin typeface="Fascinate"/>
                <a:ea typeface="Fascinate"/>
                <a:cs typeface="Fascinate"/>
                <a:sym typeface="Fascinate"/>
              </a:rPr>
              <a:t>Ratings</a:t>
            </a:r>
            <a:endParaRPr sz="3000">
              <a:solidFill>
                <a:schemeClr val="dk1"/>
              </a:solidFill>
              <a:latin typeface="Fascinate"/>
              <a:ea typeface="Fascinate"/>
              <a:cs typeface="Fascinate"/>
              <a:sym typeface="Fascinate"/>
            </a:endParaRPr>
          </a:p>
          <a:p>
            <a:pPr indent="-412750" lvl="0" marL="457200" rtl="0" algn="l">
              <a:lnSpc>
                <a:spcPct val="150000"/>
              </a:lnSpc>
              <a:spcBef>
                <a:spcPts val="0"/>
              </a:spcBef>
              <a:spcAft>
                <a:spcPts val="0"/>
              </a:spcAft>
              <a:buClr>
                <a:schemeClr val="dk1"/>
              </a:buClr>
              <a:buSzPts val="2900"/>
              <a:buFont typeface="Fascinate"/>
              <a:buAutoNum type="arabicPeriod"/>
            </a:pPr>
            <a:r>
              <a:rPr lang="en-US" sz="2900">
                <a:solidFill>
                  <a:schemeClr val="dk1"/>
                </a:solidFill>
                <a:latin typeface="Fascinate"/>
                <a:ea typeface="Fascinate"/>
                <a:cs typeface="Fascinate"/>
                <a:sym typeface="Fascinate"/>
              </a:rPr>
              <a:t>Robert De Niro - 8.12</a:t>
            </a:r>
            <a:endParaRPr sz="2900">
              <a:solidFill>
                <a:schemeClr val="dk1"/>
              </a:solidFill>
              <a:latin typeface="Fascinate"/>
              <a:ea typeface="Fascinate"/>
              <a:cs typeface="Fascinate"/>
              <a:sym typeface="Fascinate"/>
            </a:endParaRPr>
          </a:p>
          <a:p>
            <a:pPr indent="-412750" lvl="0" marL="457200" rtl="0" algn="l">
              <a:lnSpc>
                <a:spcPct val="150000"/>
              </a:lnSpc>
              <a:spcBef>
                <a:spcPts val="0"/>
              </a:spcBef>
              <a:spcAft>
                <a:spcPts val="0"/>
              </a:spcAft>
              <a:buClr>
                <a:schemeClr val="dk1"/>
              </a:buClr>
              <a:buSzPts val="2900"/>
              <a:buFont typeface="Fascinate"/>
              <a:buAutoNum type="arabicPeriod"/>
            </a:pPr>
            <a:r>
              <a:rPr lang="en-US" sz="2900">
                <a:solidFill>
                  <a:schemeClr val="dk1"/>
                </a:solidFill>
                <a:latin typeface="Fascinate"/>
                <a:ea typeface="Fascinate"/>
                <a:cs typeface="Fascinate"/>
                <a:sym typeface="Fascinate"/>
              </a:rPr>
              <a:t>Tom Hanks - 8.04</a:t>
            </a:r>
            <a:endParaRPr sz="2900">
              <a:solidFill>
                <a:schemeClr val="dk1"/>
              </a:solidFill>
              <a:latin typeface="Fascinate"/>
              <a:ea typeface="Fascinate"/>
              <a:cs typeface="Fascinate"/>
              <a:sym typeface="Fascinate"/>
            </a:endParaRPr>
          </a:p>
          <a:p>
            <a:pPr indent="-412750" lvl="0" marL="457200" rtl="0" algn="l">
              <a:lnSpc>
                <a:spcPct val="150000"/>
              </a:lnSpc>
              <a:spcBef>
                <a:spcPts val="0"/>
              </a:spcBef>
              <a:spcAft>
                <a:spcPts val="0"/>
              </a:spcAft>
              <a:buClr>
                <a:schemeClr val="dk1"/>
              </a:buClr>
              <a:buSzPts val="2900"/>
              <a:buFont typeface="Fascinate"/>
              <a:buAutoNum type="arabicPeriod"/>
            </a:pPr>
            <a:r>
              <a:rPr lang="en-US" sz="2900">
                <a:solidFill>
                  <a:schemeClr val="dk1"/>
                </a:solidFill>
                <a:latin typeface="Fascinate"/>
                <a:ea typeface="Fascinate"/>
                <a:cs typeface="Fascinate"/>
                <a:sym typeface="Fascinate"/>
              </a:rPr>
              <a:t>Al Pacino - 8.08</a:t>
            </a:r>
            <a:endParaRPr sz="2900">
              <a:solidFill>
                <a:schemeClr val="dk1"/>
              </a:solidFill>
              <a:latin typeface="Fascinate"/>
              <a:ea typeface="Fascinate"/>
              <a:cs typeface="Fascinate"/>
              <a:sym typeface="Fascinate"/>
            </a:endParaRPr>
          </a:p>
          <a:p>
            <a:pPr indent="-412750" lvl="0" marL="457200" rtl="0" algn="l">
              <a:lnSpc>
                <a:spcPct val="150000"/>
              </a:lnSpc>
              <a:spcBef>
                <a:spcPts val="0"/>
              </a:spcBef>
              <a:spcAft>
                <a:spcPts val="0"/>
              </a:spcAft>
              <a:buClr>
                <a:schemeClr val="dk1"/>
              </a:buClr>
              <a:buSzPts val="2900"/>
              <a:buFont typeface="Fascinate"/>
              <a:buAutoNum type="arabicPeriod"/>
            </a:pPr>
            <a:r>
              <a:rPr lang="en-US" sz="2900">
                <a:solidFill>
                  <a:schemeClr val="dk1"/>
                </a:solidFill>
                <a:latin typeface="Fascinate"/>
                <a:ea typeface="Fascinate"/>
                <a:cs typeface="Fascinate"/>
                <a:sym typeface="Fascinate"/>
              </a:rPr>
              <a:t>Brad Pitt - 8.02</a:t>
            </a:r>
            <a:endParaRPr sz="2900">
              <a:solidFill>
                <a:schemeClr val="dk1"/>
              </a:solidFill>
              <a:latin typeface="Fascinate"/>
              <a:ea typeface="Fascinate"/>
              <a:cs typeface="Fascinate"/>
              <a:sym typeface="Fascinate"/>
            </a:endParaRPr>
          </a:p>
          <a:p>
            <a:pPr indent="-412750" lvl="0" marL="457200" rtl="0" algn="l">
              <a:lnSpc>
                <a:spcPct val="150000"/>
              </a:lnSpc>
              <a:spcBef>
                <a:spcPts val="0"/>
              </a:spcBef>
              <a:spcAft>
                <a:spcPts val="0"/>
              </a:spcAft>
              <a:buClr>
                <a:schemeClr val="dk1"/>
              </a:buClr>
              <a:buSzPts val="2900"/>
              <a:buFont typeface="Fascinate"/>
              <a:buAutoNum type="arabicPeriod"/>
            </a:pPr>
            <a:r>
              <a:rPr lang="en-US" sz="2900">
                <a:solidFill>
                  <a:schemeClr val="dk1"/>
                </a:solidFill>
                <a:latin typeface="Fascinate"/>
                <a:ea typeface="Fascinate"/>
                <a:cs typeface="Fascinate"/>
                <a:sym typeface="Fascinate"/>
              </a:rPr>
              <a:t>Clint Eastwood - 7.96</a:t>
            </a:r>
            <a:endParaRPr sz="2900">
              <a:solidFill>
                <a:schemeClr val="dk1"/>
              </a:solidFill>
              <a:latin typeface="Fascinate"/>
              <a:ea typeface="Fascinate"/>
              <a:cs typeface="Fascinate"/>
              <a:sym typeface="Fascinate"/>
            </a:endParaRPr>
          </a:p>
          <a:p>
            <a:pPr indent="-412750" lvl="0" marL="457200" rtl="0" algn="l">
              <a:lnSpc>
                <a:spcPct val="150000"/>
              </a:lnSpc>
              <a:spcBef>
                <a:spcPts val="0"/>
              </a:spcBef>
              <a:spcAft>
                <a:spcPts val="0"/>
              </a:spcAft>
              <a:buClr>
                <a:schemeClr val="dk1"/>
              </a:buClr>
              <a:buSzPts val="2900"/>
              <a:buFont typeface="Fascinate"/>
              <a:buAutoNum type="arabicPeriod"/>
            </a:pPr>
            <a:r>
              <a:rPr lang="en-US" sz="2900">
                <a:solidFill>
                  <a:schemeClr val="dk1"/>
                </a:solidFill>
                <a:latin typeface="Fascinate"/>
                <a:ea typeface="Fascinate"/>
                <a:cs typeface="Fascinate"/>
                <a:sym typeface="Fascinate"/>
              </a:rPr>
              <a:t>Christian Bale - 8.05</a:t>
            </a:r>
            <a:endParaRPr sz="2900">
              <a:solidFill>
                <a:schemeClr val="dk1"/>
              </a:solidFill>
              <a:latin typeface="Fascinate"/>
              <a:ea typeface="Fascinate"/>
              <a:cs typeface="Fascinate"/>
              <a:sym typeface="Fascinate"/>
            </a:endParaRPr>
          </a:p>
          <a:p>
            <a:pPr indent="-412750" lvl="0" marL="457200" rtl="0" algn="l">
              <a:lnSpc>
                <a:spcPct val="150000"/>
              </a:lnSpc>
              <a:spcBef>
                <a:spcPts val="0"/>
              </a:spcBef>
              <a:spcAft>
                <a:spcPts val="0"/>
              </a:spcAft>
              <a:buClr>
                <a:schemeClr val="dk1"/>
              </a:buClr>
              <a:buSzPts val="2900"/>
              <a:buFont typeface="Fascinate"/>
              <a:buAutoNum type="arabicPeriod"/>
            </a:pPr>
            <a:r>
              <a:rPr lang="en-US" sz="2900">
                <a:solidFill>
                  <a:schemeClr val="dk1"/>
                </a:solidFill>
                <a:latin typeface="Fascinate"/>
                <a:ea typeface="Fascinate"/>
                <a:cs typeface="Fascinate"/>
                <a:sym typeface="Fascinate"/>
              </a:rPr>
              <a:t>Leonardo DiCaprio - 8.13</a:t>
            </a:r>
            <a:endParaRPr sz="2900">
              <a:solidFill>
                <a:schemeClr val="dk1"/>
              </a:solidFill>
              <a:latin typeface="Fascinate"/>
              <a:ea typeface="Fascinate"/>
              <a:cs typeface="Fascinate"/>
              <a:sym typeface="Fascinate"/>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3"/>
                                        </p:tgtEl>
                                        <p:attrNameLst>
                                          <p:attrName>style.visibility</p:attrName>
                                        </p:attrNameLst>
                                      </p:cBhvr>
                                      <p:to>
                                        <p:strVal val="visible"/>
                                      </p:to>
                                    </p:set>
                                    <p:anim calcmode="lin" valueType="num">
                                      <p:cBhvr additive="base">
                                        <p:cTn dur="1000"/>
                                        <p:tgtEl>
                                          <p:spTgt spid="12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4"/>
                                        </p:tgtEl>
                                        <p:attrNameLst>
                                          <p:attrName>style.visibility</p:attrName>
                                        </p:attrNameLst>
                                      </p:cBhvr>
                                      <p:to>
                                        <p:strVal val="visible"/>
                                      </p:to>
                                    </p:set>
                                    <p:anim calcmode="lin" valueType="num">
                                      <p:cBhvr additive="base">
                                        <p:cTn dur="1000"/>
                                        <p:tgtEl>
                                          <p:spTgt spid="124"/>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5"/>
                                        </p:tgtEl>
                                        <p:attrNameLst>
                                          <p:attrName>style.visibility</p:attrName>
                                        </p:attrNameLst>
                                      </p:cBhvr>
                                      <p:to>
                                        <p:strVal val="visible"/>
                                      </p:to>
                                    </p:set>
                                    <p:anim calcmode="lin" valueType="num">
                                      <p:cBhvr additive="base">
                                        <p:cTn dur="1000"/>
                                        <p:tgtEl>
                                          <p:spTgt spid="125"/>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1000"/>
                                        <p:tgtEl>
                                          <p:spTgt spid="129"/>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26"/>
                                        </p:tgtEl>
                                        <p:attrNameLst>
                                          <p:attrName>style.visibility</p:attrName>
                                        </p:attrNameLst>
                                      </p:cBhvr>
                                      <p:to>
                                        <p:strVal val="visible"/>
                                      </p:to>
                                    </p:set>
                                    <p:anim calcmode="lin" valueType="num">
                                      <p:cBhvr additive="base">
                                        <p:cTn dur="1000"/>
                                        <p:tgtEl>
                                          <p:spTgt spid="126"/>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8"/>
                                        </p:tgtEl>
                                        <p:attrNameLst>
                                          <p:attrName>style.visibility</p:attrName>
                                        </p:attrNameLst>
                                      </p:cBhvr>
                                      <p:to>
                                        <p:strVal val="visible"/>
                                      </p:to>
                                    </p:set>
                                    <p:anim calcmode="lin" valueType="num">
                                      <p:cBhvr additive="base">
                                        <p:cTn dur="1000"/>
                                        <p:tgtEl>
                                          <p:spTgt spid="128"/>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2">
                                  <p:stCondLst>
                                    <p:cond delay="0"/>
                                  </p:stCondLst>
                                  <p:childTnLst>
                                    <p:set>
                                      <p:cBhvr>
                                        <p:cTn dur="1" fill="hold">
                                          <p:stCondLst>
                                            <p:cond delay="0"/>
                                          </p:stCondLst>
                                        </p:cTn>
                                        <p:tgtEl>
                                          <p:spTgt spid="122"/>
                                        </p:tgtEl>
                                        <p:attrNameLst>
                                          <p:attrName>style.visibility</p:attrName>
                                        </p:attrNameLst>
                                      </p:cBhvr>
                                      <p:to>
                                        <p:strVal val="visible"/>
                                      </p:to>
                                    </p:set>
                                    <p:anim calcmode="lin" valueType="num">
                                      <p:cBhvr additive="base">
                                        <p:cTn dur="1000"/>
                                        <p:tgtEl>
                                          <p:spTgt spid="122"/>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27"/>
                                        </p:tgtEl>
                                        <p:attrNameLst>
                                          <p:attrName>style.visibility</p:attrName>
                                        </p:attrNameLst>
                                      </p:cBhvr>
                                      <p:to>
                                        <p:strVal val="visible"/>
                                      </p:to>
                                    </p:set>
                                    <p:anim calcmode="lin" valueType="num">
                                      <p:cBhvr additive="base">
                                        <p:cTn dur="1300"/>
                                        <p:tgtEl>
                                          <p:spTgt spid="127"/>
                                        </p:tgtEl>
                                        <p:attrNameLst>
                                          <p:attrName>ppt_y</p:attrName>
                                        </p:attrNameLst>
                                      </p:cBhvr>
                                      <p:tavLst>
                                        <p:tav fmla="" tm="0">
                                          <p:val>
                                            <p:strVal val="#ppt_y-1"/>
                                          </p:val>
                                        </p:tav>
                                        <p:tav fmla="" tm="100000">
                                          <p:val>
                                            <p:strVal val="#ppt_y"/>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33"/>
                                        </p:tgtEl>
                                        <p:attrNameLst>
                                          <p:attrName>style.visibility</p:attrName>
                                        </p:attrNameLst>
                                      </p:cBhvr>
                                      <p:to>
                                        <p:strVal val="visible"/>
                                      </p:to>
                                    </p:set>
                                    <p:anim calcmode="lin" valueType="num">
                                      <p:cBhvr additive="base">
                                        <p:cTn dur="1000"/>
                                        <p:tgtEl>
                                          <p:spTgt spid="13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2" presetSubtype="1">
                                  <p:stCondLst>
                                    <p:cond delay="0"/>
                                  </p:stCondLst>
                                  <p:childTnLst>
                                    <p:set>
                                      <p:cBhvr>
                                        <p:cTn dur="1" fill="hold">
                                          <p:stCondLst>
                                            <p:cond delay="0"/>
                                          </p:stCondLst>
                                        </p:cTn>
                                        <p:tgtEl>
                                          <p:spTgt spid="130"/>
                                        </p:tgtEl>
                                        <p:attrNameLst>
                                          <p:attrName>style.visibility</p:attrName>
                                        </p:attrNameLst>
                                      </p:cBhvr>
                                      <p:to>
                                        <p:strVal val="visible"/>
                                      </p:to>
                                    </p:set>
                                    <p:anim calcmode="lin" valueType="num">
                                      <p:cBhvr additive="base">
                                        <p:cTn dur="1000"/>
                                        <p:tgtEl>
                                          <p:spTgt spid="130"/>
                                        </p:tgtEl>
                                        <p:attrNameLst>
                                          <p:attrName>ppt_y</p:attrName>
                                        </p:attrNameLst>
                                      </p:cBhvr>
                                      <p:tavLst>
                                        <p:tav fmla="" tm="0">
                                          <p:val>
                                            <p:strVal val="#ppt_y-1"/>
                                          </p:val>
                                        </p:tav>
                                        <p:tav fmla=""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18"/>
          <p:cNvPicPr preferRelativeResize="0"/>
          <p:nvPr/>
        </p:nvPicPr>
        <p:blipFill>
          <a:blip r:embed="rId3">
            <a:alphaModFix/>
          </a:blip>
          <a:stretch>
            <a:fillRect/>
          </a:stretch>
        </p:blipFill>
        <p:spPr>
          <a:xfrm>
            <a:off x="-1509949" y="-1524325"/>
            <a:ext cx="21307899" cy="12089747"/>
          </a:xfrm>
          <a:prstGeom prst="rect">
            <a:avLst/>
          </a:prstGeom>
          <a:noFill/>
          <a:ln>
            <a:noFill/>
          </a:ln>
        </p:spPr>
      </p:pic>
      <p:pic>
        <p:nvPicPr>
          <p:cNvPr id="139" name="Google Shape;139;p18"/>
          <p:cNvPicPr preferRelativeResize="0"/>
          <p:nvPr/>
        </p:nvPicPr>
        <p:blipFill>
          <a:blip r:embed="rId4">
            <a:alphaModFix/>
          </a:blip>
          <a:stretch>
            <a:fillRect/>
          </a:stretch>
        </p:blipFill>
        <p:spPr>
          <a:xfrm>
            <a:off x="0" y="8456527"/>
            <a:ext cx="18288000" cy="1991320"/>
          </a:xfrm>
          <a:prstGeom prst="rect">
            <a:avLst/>
          </a:prstGeom>
          <a:noFill/>
          <a:ln>
            <a:noFill/>
          </a:ln>
        </p:spPr>
      </p:pic>
      <p:sp>
        <p:nvSpPr>
          <p:cNvPr id="140" name="Google Shape;140;p18"/>
          <p:cNvSpPr txBox="1"/>
          <p:nvPr/>
        </p:nvSpPr>
        <p:spPr>
          <a:xfrm>
            <a:off x="1297191" y="1255375"/>
            <a:ext cx="15693600" cy="14778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6000">
                <a:latin typeface="Fascinate"/>
                <a:ea typeface="Fascinate"/>
                <a:cs typeface="Fascinate"/>
                <a:sym typeface="Fascinate"/>
              </a:rPr>
              <a:t>Top Movie of Each Decade From IMDb Top 1000</a:t>
            </a:r>
            <a:endParaRPr sz="6000"/>
          </a:p>
        </p:txBody>
      </p:sp>
      <p:sp>
        <p:nvSpPr>
          <p:cNvPr id="141" name="Google Shape;141;p18"/>
          <p:cNvSpPr txBox="1"/>
          <p:nvPr/>
        </p:nvSpPr>
        <p:spPr>
          <a:xfrm>
            <a:off x="1297200" y="2909475"/>
            <a:ext cx="2927100" cy="11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Fascinate"/>
                <a:ea typeface="Fascinate"/>
                <a:cs typeface="Fascinate"/>
                <a:sym typeface="Fascinate"/>
              </a:rPr>
              <a:t>80s:</a:t>
            </a:r>
            <a:endParaRPr sz="3200">
              <a:solidFill>
                <a:schemeClr val="dk1"/>
              </a:solidFill>
              <a:latin typeface="Fascinate"/>
              <a:ea typeface="Fascinate"/>
              <a:cs typeface="Fascinate"/>
              <a:sym typeface="Fascinate"/>
            </a:endParaRPr>
          </a:p>
        </p:txBody>
      </p:sp>
      <p:pic>
        <p:nvPicPr>
          <p:cNvPr id="142" name="Google Shape;142;p18"/>
          <p:cNvPicPr preferRelativeResize="0"/>
          <p:nvPr/>
        </p:nvPicPr>
        <p:blipFill>
          <a:blip r:embed="rId5">
            <a:alphaModFix/>
          </a:blip>
          <a:stretch>
            <a:fillRect/>
          </a:stretch>
        </p:blipFill>
        <p:spPr>
          <a:xfrm>
            <a:off x="1690600" y="3659375"/>
            <a:ext cx="3059801" cy="4592592"/>
          </a:xfrm>
          <a:prstGeom prst="rect">
            <a:avLst/>
          </a:prstGeom>
          <a:noFill/>
          <a:ln cap="flat" cmpd="sng" w="76200">
            <a:solidFill>
              <a:schemeClr val="dk1"/>
            </a:solidFill>
            <a:prstDash val="solid"/>
            <a:round/>
            <a:headEnd len="sm" w="sm" type="none"/>
            <a:tailEnd len="sm" w="sm" type="none"/>
          </a:ln>
        </p:spPr>
      </p:pic>
      <p:sp>
        <p:nvSpPr>
          <p:cNvPr id="143" name="Google Shape;143;p18"/>
          <p:cNvSpPr txBox="1"/>
          <p:nvPr/>
        </p:nvSpPr>
        <p:spPr>
          <a:xfrm>
            <a:off x="5210613" y="2871450"/>
            <a:ext cx="2927100" cy="11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Fascinate"/>
                <a:ea typeface="Fascinate"/>
                <a:cs typeface="Fascinate"/>
                <a:sym typeface="Fascinate"/>
              </a:rPr>
              <a:t>9</a:t>
            </a:r>
            <a:r>
              <a:rPr lang="en-US" sz="3200">
                <a:solidFill>
                  <a:schemeClr val="dk1"/>
                </a:solidFill>
                <a:latin typeface="Fascinate"/>
                <a:ea typeface="Fascinate"/>
                <a:cs typeface="Fascinate"/>
                <a:sym typeface="Fascinate"/>
              </a:rPr>
              <a:t>0s:</a:t>
            </a:r>
            <a:endParaRPr sz="3200">
              <a:solidFill>
                <a:schemeClr val="dk1"/>
              </a:solidFill>
              <a:latin typeface="Fascinate"/>
              <a:ea typeface="Fascinate"/>
              <a:cs typeface="Fascinate"/>
              <a:sym typeface="Fascinate"/>
            </a:endParaRPr>
          </a:p>
        </p:txBody>
      </p:sp>
      <p:pic>
        <p:nvPicPr>
          <p:cNvPr id="144" name="Google Shape;144;p18"/>
          <p:cNvPicPr preferRelativeResize="0"/>
          <p:nvPr/>
        </p:nvPicPr>
        <p:blipFill>
          <a:blip r:embed="rId6">
            <a:alphaModFix/>
          </a:blip>
          <a:stretch>
            <a:fillRect/>
          </a:stretch>
        </p:blipFill>
        <p:spPr>
          <a:xfrm>
            <a:off x="5607575" y="3660825"/>
            <a:ext cx="3059799" cy="4589699"/>
          </a:xfrm>
          <a:prstGeom prst="rect">
            <a:avLst/>
          </a:prstGeom>
          <a:noFill/>
          <a:ln cap="flat" cmpd="sng" w="76200">
            <a:solidFill>
              <a:schemeClr val="dk1"/>
            </a:solidFill>
            <a:prstDash val="solid"/>
            <a:round/>
            <a:headEnd len="sm" w="sm" type="none"/>
            <a:tailEnd len="sm" w="sm" type="none"/>
          </a:ln>
        </p:spPr>
      </p:pic>
      <p:sp>
        <p:nvSpPr>
          <p:cNvPr id="145" name="Google Shape;145;p18"/>
          <p:cNvSpPr txBox="1"/>
          <p:nvPr/>
        </p:nvSpPr>
        <p:spPr>
          <a:xfrm>
            <a:off x="9081313" y="2909475"/>
            <a:ext cx="2927100" cy="11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Fascinate"/>
                <a:ea typeface="Fascinate"/>
                <a:cs typeface="Fascinate"/>
                <a:sym typeface="Fascinate"/>
              </a:rPr>
              <a:t>200</a:t>
            </a:r>
            <a:r>
              <a:rPr lang="en-US" sz="3200">
                <a:solidFill>
                  <a:schemeClr val="dk1"/>
                </a:solidFill>
                <a:latin typeface="Fascinate"/>
                <a:ea typeface="Fascinate"/>
                <a:cs typeface="Fascinate"/>
                <a:sym typeface="Fascinate"/>
              </a:rPr>
              <a:t>0s:</a:t>
            </a:r>
            <a:endParaRPr sz="3200">
              <a:solidFill>
                <a:schemeClr val="dk1"/>
              </a:solidFill>
              <a:latin typeface="Fascinate"/>
              <a:ea typeface="Fascinate"/>
              <a:cs typeface="Fascinate"/>
              <a:sym typeface="Fascinate"/>
            </a:endParaRPr>
          </a:p>
        </p:txBody>
      </p:sp>
      <p:pic>
        <p:nvPicPr>
          <p:cNvPr id="146" name="Google Shape;146;p18"/>
          <p:cNvPicPr preferRelativeResize="0"/>
          <p:nvPr/>
        </p:nvPicPr>
        <p:blipFill>
          <a:blip r:embed="rId7">
            <a:alphaModFix/>
          </a:blip>
          <a:stretch>
            <a:fillRect/>
          </a:stretch>
        </p:blipFill>
        <p:spPr>
          <a:xfrm>
            <a:off x="9524551" y="3689900"/>
            <a:ext cx="3059800" cy="4531556"/>
          </a:xfrm>
          <a:prstGeom prst="rect">
            <a:avLst/>
          </a:prstGeom>
          <a:noFill/>
          <a:ln cap="flat" cmpd="sng" w="76200">
            <a:solidFill>
              <a:schemeClr val="dk1"/>
            </a:solidFill>
            <a:prstDash val="solid"/>
            <a:round/>
            <a:headEnd len="sm" w="sm" type="none"/>
            <a:tailEnd len="sm" w="sm" type="none"/>
          </a:ln>
        </p:spPr>
      </p:pic>
      <p:sp>
        <p:nvSpPr>
          <p:cNvPr id="147" name="Google Shape;147;p18"/>
          <p:cNvSpPr txBox="1"/>
          <p:nvPr/>
        </p:nvSpPr>
        <p:spPr>
          <a:xfrm>
            <a:off x="12952025" y="2909475"/>
            <a:ext cx="2927100" cy="111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3200">
                <a:solidFill>
                  <a:schemeClr val="dk1"/>
                </a:solidFill>
                <a:latin typeface="Fascinate"/>
                <a:ea typeface="Fascinate"/>
                <a:cs typeface="Fascinate"/>
                <a:sym typeface="Fascinate"/>
              </a:rPr>
              <a:t>2010s:</a:t>
            </a:r>
            <a:endParaRPr sz="3200">
              <a:solidFill>
                <a:schemeClr val="dk1"/>
              </a:solidFill>
              <a:latin typeface="Fascinate"/>
              <a:ea typeface="Fascinate"/>
              <a:cs typeface="Fascinate"/>
              <a:sym typeface="Fascinate"/>
            </a:endParaRPr>
          </a:p>
        </p:txBody>
      </p:sp>
      <p:pic>
        <p:nvPicPr>
          <p:cNvPr id="148" name="Google Shape;148;p18"/>
          <p:cNvPicPr preferRelativeResize="0"/>
          <p:nvPr/>
        </p:nvPicPr>
        <p:blipFill>
          <a:blip r:embed="rId8">
            <a:alphaModFix/>
          </a:blip>
          <a:stretch>
            <a:fillRect/>
          </a:stretch>
        </p:blipFill>
        <p:spPr>
          <a:xfrm>
            <a:off x="13441525" y="3689237"/>
            <a:ext cx="3059800" cy="4532872"/>
          </a:xfrm>
          <a:prstGeom prst="rect">
            <a:avLst/>
          </a:prstGeom>
          <a:noFill/>
          <a:ln cap="flat" cmpd="sng" w="76200">
            <a:solidFill>
              <a:schemeClr val="dk1"/>
            </a:solidFill>
            <a:prstDash val="solid"/>
            <a:round/>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19"/>
          <p:cNvPicPr preferRelativeResize="0"/>
          <p:nvPr/>
        </p:nvPicPr>
        <p:blipFill>
          <a:blip r:embed="rId3">
            <a:alphaModFix/>
          </a:blip>
          <a:stretch>
            <a:fillRect/>
          </a:stretch>
        </p:blipFill>
        <p:spPr>
          <a:xfrm>
            <a:off x="-1509949" y="-1524325"/>
            <a:ext cx="21307899" cy="12089747"/>
          </a:xfrm>
          <a:prstGeom prst="rect">
            <a:avLst/>
          </a:prstGeom>
          <a:noFill/>
          <a:ln>
            <a:noFill/>
          </a:ln>
        </p:spPr>
      </p:pic>
      <p:sp>
        <p:nvSpPr>
          <p:cNvPr id="154" name="Google Shape;154;p19"/>
          <p:cNvSpPr txBox="1"/>
          <p:nvPr/>
        </p:nvSpPr>
        <p:spPr>
          <a:xfrm>
            <a:off x="3138000" y="1352738"/>
            <a:ext cx="12012000" cy="1108200"/>
          </a:xfrm>
          <a:prstGeom prst="rect">
            <a:avLst/>
          </a:prstGeom>
          <a:noFill/>
          <a:ln>
            <a:noFill/>
          </a:ln>
        </p:spPr>
        <p:txBody>
          <a:bodyPr anchorCtr="0" anchor="t" bIns="0" lIns="0" spcFirstLastPara="1" rIns="0" wrap="square" tIns="0">
            <a:spAutoFit/>
          </a:bodyPr>
          <a:lstStyle/>
          <a:p>
            <a:pPr indent="0" lvl="0" marL="0" marR="0" rtl="0" algn="ctr">
              <a:lnSpc>
                <a:spcPct val="80000"/>
              </a:lnSpc>
              <a:spcBef>
                <a:spcPts val="0"/>
              </a:spcBef>
              <a:spcAft>
                <a:spcPts val="0"/>
              </a:spcAft>
              <a:buNone/>
            </a:pPr>
            <a:r>
              <a:rPr lang="en-US" sz="4500">
                <a:latin typeface="Fascinate"/>
                <a:ea typeface="Fascinate"/>
                <a:cs typeface="Fascinate"/>
                <a:sym typeface="Fascinate"/>
              </a:rPr>
              <a:t>Popularity of Each Genre Throughout the Decades</a:t>
            </a:r>
            <a:endParaRPr sz="4500"/>
          </a:p>
        </p:txBody>
      </p:sp>
      <p:pic>
        <p:nvPicPr>
          <p:cNvPr id="155" name="Google Shape;155;p19"/>
          <p:cNvPicPr preferRelativeResize="0"/>
          <p:nvPr/>
        </p:nvPicPr>
        <p:blipFill>
          <a:blip r:embed="rId4">
            <a:alphaModFix/>
          </a:blip>
          <a:stretch>
            <a:fillRect/>
          </a:stretch>
        </p:blipFill>
        <p:spPr>
          <a:xfrm>
            <a:off x="6338" y="-9"/>
            <a:ext cx="18288000" cy="1178719"/>
          </a:xfrm>
          <a:prstGeom prst="rect">
            <a:avLst/>
          </a:prstGeom>
          <a:noFill/>
          <a:ln>
            <a:noFill/>
          </a:ln>
        </p:spPr>
      </p:pic>
      <p:pic>
        <p:nvPicPr>
          <p:cNvPr id="156" name="Google Shape;156;p19"/>
          <p:cNvPicPr preferRelativeResize="0"/>
          <p:nvPr/>
        </p:nvPicPr>
        <p:blipFill>
          <a:blip r:embed="rId5">
            <a:alphaModFix/>
          </a:blip>
          <a:stretch>
            <a:fillRect/>
          </a:stretch>
        </p:blipFill>
        <p:spPr>
          <a:xfrm>
            <a:off x="4011088" y="2943125"/>
            <a:ext cx="10278523" cy="63506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20"/>
          <p:cNvPicPr preferRelativeResize="0"/>
          <p:nvPr/>
        </p:nvPicPr>
        <p:blipFill>
          <a:blip r:embed="rId3">
            <a:alphaModFix/>
          </a:blip>
          <a:stretch>
            <a:fillRect/>
          </a:stretch>
        </p:blipFill>
        <p:spPr>
          <a:xfrm>
            <a:off x="-1509949" y="-1524325"/>
            <a:ext cx="21307899" cy="12089747"/>
          </a:xfrm>
          <a:prstGeom prst="rect">
            <a:avLst/>
          </a:prstGeom>
          <a:noFill/>
          <a:ln>
            <a:noFill/>
          </a:ln>
        </p:spPr>
      </p:pic>
      <p:sp>
        <p:nvSpPr>
          <p:cNvPr id="162" name="Google Shape;162;p20"/>
          <p:cNvSpPr txBox="1"/>
          <p:nvPr/>
        </p:nvSpPr>
        <p:spPr>
          <a:xfrm>
            <a:off x="1245050" y="1240525"/>
            <a:ext cx="4082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0">
                <a:solidFill>
                  <a:schemeClr val="dk1"/>
                </a:solidFill>
                <a:latin typeface="Lobster"/>
                <a:ea typeface="Lobster"/>
                <a:cs typeface="Lobster"/>
                <a:sym typeface="Lobster"/>
              </a:rPr>
              <a:t>DISNEY!</a:t>
            </a:r>
            <a:endParaRPr sz="8000">
              <a:solidFill>
                <a:schemeClr val="dk1"/>
              </a:solidFill>
              <a:latin typeface="Lobster"/>
              <a:ea typeface="Lobster"/>
              <a:cs typeface="Lobster"/>
              <a:sym typeface="Lobster"/>
            </a:endParaRPr>
          </a:p>
        </p:txBody>
      </p:sp>
      <p:pic>
        <p:nvPicPr>
          <p:cNvPr id="163" name="Google Shape;163;p20"/>
          <p:cNvPicPr preferRelativeResize="0"/>
          <p:nvPr/>
        </p:nvPicPr>
        <p:blipFill>
          <a:blip r:embed="rId4">
            <a:alphaModFix/>
          </a:blip>
          <a:stretch>
            <a:fillRect/>
          </a:stretch>
        </p:blipFill>
        <p:spPr>
          <a:xfrm>
            <a:off x="3874288" y="2942275"/>
            <a:ext cx="10539425" cy="6513325"/>
          </a:xfrm>
          <a:prstGeom prst="rect">
            <a:avLst/>
          </a:prstGeom>
          <a:noFill/>
          <a:ln>
            <a:noFill/>
          </a:ln>
        </p:spPr>
      </p:pic>
      <p:sp>
        <p:nvSpPr>
          <p:cNvPr id="164" name="Google Shape;164;p20"/>
          <p:cNvSpPr/>
          <p:nvPr/>
        </p:nvSpPr>
        <p:spPr>
          <a:xfrm rot="2700000">
            <a:off x="13716006" y="7786756"/>
            <a:ext cx="904955" cy="380989"/>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165" name="Google Shape;165;p20"/>
          <p:cNvSpPr txBox="1"/>
          <p:nvPr/>
        </p:nvSpPr>
        <p:spPr>
          <a:xfrm>
            <a:off x="14023400" y="8431900"/>
            <a:ext cx="3740700" cy="17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600">
                <a:solidFill>
                  <a:srgbClr val="4A86E8"/>
                </a:solidFill>
                <a:latin typeface="Lobster"/>
                <a:ea typeface="Lobster"/>
                <a:cs typeface="Lobster"/>
                <a:sym typeface="Lobster"/>
              </a:rPr>
              <a:t>Saw a big dip in 2023 with an average rating of 5.97 </a:t>
            </a:r>
            <a:endParaRPr sz="2600">
              <a:solidFill>
                <a:srgbClr val="4A86E8"/>
              </a:solidFill>
              <a:latin typeface="Lobster"/>
              <a:ea typeface="Lobster"/>
              <a:cs typeface="Lobster"/>
              <a:sym typeface="Lobster"/>
            </a:endParaRPr>
          </a:p>
        </p:txBody>
      </p:sp>
      <p:pic>
        <p:nvPicPr>
          <p:cNvPr id="166" name="Google Shape;166;p20"/>
          <p:cNvPicPr preferRelativeResize="0"/>
          <p:nvPr/>
        </p:nvPicPr>
        <p:blipFill>
          <a:blip r:embed="rId5">
            <a:alphaModFix/>
          </a:blip>
          <a:stretch>
            <a:fillRect/>
          </a:stretch>
        </p:blipFill>
        <p:spPr>
          <a:xfrm>
            <a:off x="3353438" y="2775600"/>
            <a:ext cx="11581125" cy="6513325"/>
          </a:xfrm>
          <a:prstGeom prst="rect">
            <a:avLst/>
          </a:prstGeom>
          <a:noFill/>
          <a:ln>
            <a:noFill/>
          </a:ln>
        </p:spPr>
      </p:pic>
      <p:sp>
        <p:nvSpPr>
          <p:cNvPr id="167" name="Google Shape;167;p20"/>
          <p:cNvSpPr txBox="1"/>
          <p:nvPr/>
        </p:nvSpPr>
        <p:spPr>
          <a:xfrm>
            <a:off x="10131675" y="2942275"/>
            <a:ext cx="6920400" cy="1227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3200">
                <a:solidFill>
                  <a:schemeClr val="dk1"/>
                </a:solidFill>
                <a:latin typeface="Lobster"/>
                <a:ea typeface="Lobster"/>
                <a:cs typeface="Lobster"/>
                <a:sym typeface="Lobster"/>
              </a:rPr>
              <a:t>Worst Movie of 2023: Peter Pan &amp; Wendy with a rating of 4.4</a:t>
            </a:r>
            <a:endParaRPr sz="3200">
              <a:solidFill>
                <a:schemeClr val="dk1"/>
              </a:solidFill>
              <a:latin typeface="Lobster"/>
              <a:ea typeface="Lobster"/>
              <a:cs typeface="Lobster"/>
              <a:sym typeface="Lobs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163"/>
                                        </p:tgtEl>
                                        <p:attrNameLst>
                                          <p:attrName>style.visibility</p:attrName>
                                        </p:attrNameLst>
                                      </p:cBhvr>
                                      <p:to>
                                        <p:strVal val="visible"/>
                                      </p:to>
                                    </p:set>
                                    <p:anim calcmode="lin" valueType="num">
                                      <p:cBhvr additive="base">
                                        <p:cTn dur="800"/>
                                        <p:tgtEl>
                                          <p:spTgt spid="163"/>
                                        </p:tgtEl>
                                        <p:attrNameLst>
                                          <p:attrName>ppt_x</p:attrName>
                                        </p:attrNameLst>
                                      </p:cBhvr>
                                      <p:tavLst>
                                        <p:tav fmla="" tm="0">
                                          <p:val>
                                            <p:strVal val="#ppt_x-1"/>
                                          </p:val>
                                        </p:tav>
                                        <p:tav fmla="" tm="100000">
                                          <p:val>
                                            <p:strVal val="#ppt_x"/>
                                          </p:val>
                                        </p:tav>
                                      </p:tavLst>
                                    </p:anim>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pic>
        <p:nvPicPr>
          <p:cNvPr id="172" name="Google Shape;172;p21"/>
          <p:cNvPicPr preferRelativeResize="0"/>
          <p:nvPr/>
        </p:nvPicPr>
        <p:blipFill>
          <a:blip r:embed="rId3">
            <a:alphaModFix/>
          </a:blip>
          <a:stretch>
            <a:fillRect/>
          </a:stretch>
        </p:blipFill>
        <p:spPr>
          <a:xfrm>
            <a:off x="-1509949" y="-1524325"/>
            <a:ext cx="21307899" cy="12089747"/>
          </a:xfrm>
          <a:prstGeom prst="rect">
            <a:avLst/>
          </a:prstGeom>
          <a:noFill/>
          <a:ln>
            <a:noFill/>
          </a:ln>
        </p:spPr>
      </p:pic>
      <p:sp>
        <p:nvSpPr>
          <p:cNvPr id="173" name="Google Shape;173;p21"/>
          <p:cNvSpPr txBox="1"/>
          <p:nvPr/>
        </p:nvSpPr>
        <p:spPr>
          <a:xfrm>
            <a:off x="1245050" y="1240525"/>
            <a:ext cx="83991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0">
                <a:solidFill>
                  <a:schemeClr val="dk1"/>
                </a:solidFill>
                <a:latin typeface="Lobster"/>
                <a:ea typeface="Lobster"/>
                <a:cs typeface="Lobster"/>
                <a:sym typeface="Lobster"/>
              </a:rPr>
              <a:t>Worst Rated Overall</a:t>
            </a:r>
            <a:endParaRPr sz="8000">
              <a:solidFill>
                <a:schemeClr val="dk1"/>
              </a:solidFill>
              <a:latin typeface="Lobster"/>
              <a:ea typeface="Lobster"/>
              <a:cs typeface="Lobster"/>
              <a:sym typeface="Lobster"/>
            </a:endParaRPr>
          </a:p>
        </p:txBody>
      </p:sp>
      <p:pic>
        <p:nvPicPr>
          <p:cNvPr id="174" name="Google Shape;174;p21"/>
          <p:cNvPicPr preferRelativeResize="0"/>
          <p:nvPr/>
        </p:nvPicPr>
        <p:blipFill rotWithShape="1">
          <a:blip r:embed="rId4">
            <a:alphaModFix/>
          </a:blip>
          <a:srcRect b="10845" l="0" r="0" t="5535"/>
          <a:stretch/>
        </p:blipFill>
        <p:spPr>
          <a:xfrm>
            <a:off x="6652700" y="3019825"/>
            <a:ext cx="5182125" cy="6400026"/>
          </a:xfrm>
          <a:prstGeom prst="rect">
            <a:avLst/>
          </a:prstGeom>
          <a:noFill/>
          <a:ln>
            <a:noFill/>
          </a:ln>
        </p:spPr>
      </p:pic>
      <p:sp>
        <p:nvSpPr>
          <p:cNvPr id="175" name="Google Shape;175;p21"/>
          <p:cNvSpPr txBox="1"/>
          <p:nvPr/>
        </p:nvSpPr>
        <p:spPr>
          <a:xfrm>
            <a:off x="12001500" y="7596200"/>
            <a:ext cx="3905400" cy="73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4000">
                <a:solidFill>
                  <a:schemeClr val="dk1"/>
                </a:solidFill>
                <a:latin typeface="Lobster"/>
                <a:ea typeface="Lobster"/>
                <a:cs typeface="Lobster"/>
                <a:sym typeface="Lobster"/>
              </a:rPr>
              <a:t>IMDb rating of 1.6</a:t>
            </a:r>
            <a:endParaRPr sz="4000">
              <a:solidFill>
                <a:schemeClr val="dk1"/>
              </a:solidFill>
              <a:latin typeface="Lobster"/>
              <a:ea typeface="Lobster"/>
              <a:cs typeface="Lobster"/>
              <a:sym typeface="Lobs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